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Anton" pitchFamily="2" charset="0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Open Sans" pitchFamily="2" charset="0"/>
      <p:regular r:id="rId30"/>
      <p:bold r:id="rId31"/>
      <p:italic r:id="rId32"/>
      <p:boldItalic r:id="rId33"/>
    </p:embeddedFont>
    <p:embeddedFont>
      <p:font typeface="Open Sans Bold" pitchFamily="2" charset="0"/>
      <p:regular r:id="rId34"/>
      <p:bold r:id="rId35"/>
    </p:embeddedFont>
    <p:embeddedFont>
      <p:font typeface="Open Sans Light" pitchFamily="2" charset="0"/>
      <p:regular r:id="rId36"/>
      <p: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5" d="100"/>
          <a:sy n="85" d="100"/>
        </p:scale>
        <p:origin x="627" y="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jpeg"/><Relationship Id="rId7" Type="http://schemas.openxmlformats.org/officeDocument/2006/relationships/image" Target="../media/image5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sv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7.jpeg"/><Relationship Id="rId7" Type="http://schemas.openxmlformats.org/officeDocument/2006/relationships/image" Target="../media/image1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28.jpe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0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9.sv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9.svg"/><Relationship Id="rId7" Type="http://schemas.openxmlformats.org/officeDocument/2006/relationships/image" Target="../media/image3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45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44.png"/><Relationship Id="rId5" Type="http://schemas.openxmlformats.org/officeDocument/2006/relationships/image" Target="../media/image4.png"/><Relationship Id="rId10" Type="http://schemas.openxmlformats.org/officeDocument/2006/relationships/image" Target="../media/image43.svg"/><Relationship Id="rId4" Type="http://schemas.openxmlformats.org/officeDocument/2006/relationships/image" Target="../media/image3.sv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3" Type="http://schemas.openxmlformats.org/officeDocument/2006/relationships/image" Target="../media/image16.svg"/><Relationship Id="rId7" Type="http://schemas.openxmlformats.org/officeDocument/2006/relationships/image" Target="../media/image19.png"/><Relationship Id="rId12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50.png"/><Relationship Id="rId5" Type="http://schemas.openxmlformats.org/officeDocument/2006/relationships/image" Target="../media/image18.svg"/><Relationship Id="rId10" Type="http://schemas.openxmlformats.org/officeDocument/2006/relationships/image" Target="../media/image49.svg"/><Relationship Id="rId4" Type="http://schemas.openxmlformats.org/officeDocument/2006/relationships/image" Target="../media/image17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3.svg"/><Relationship Id="rId7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6.svg"/><Relationship Id="rId7" Type="http://schemas.openxmlformats.org/officeDocument/2006/relationships/image" Target="../media/image5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19.png"/><Relationship Id="rId4" Type="http://schemas.openxmlformats.org/officeDocument/2006/relationships/image" Target="../media/image6.png"/><Relationship Id="rId9" Type="http://schemas.openxmlformats.org/officeDocument/2006/relationships/image" Target="../media/image18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sv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58.svg"/><Relationship Id="rId5" Type="http://schemas.openxmlformats.org/officeDocument/2006/relationships/image" Target="../media/image4.png"/><Relationship Id="rId10" Type="http://schemas.openxmlformats.org/officeDocument/2006/relationships/image" Target="../media/image57.png"/><Relationship Id="rId4" Type="http://schemas.openxmlformats.org/officeDocument/2006/relationships/image" Target="../media/image56.jpeg"/><Relationship Id="rId9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10" Type="http://schemas.openxmlformats.org/officeDocument/2006/relationships/image" Target="../media/image5.svg"/><Relationship Id="rId4" Type="http://schemas.openxmlformats.org/officeDocument/2006/relationships/image" Target="../media/image61.sv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19661" y="3320214"/>
            <a:ext cx="9768339" cy="3646572"/>
            <a:chOff x="0" y="0"/>
            <a:chExt cx="3304352" cy="12335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04352" cy="1233532"/>
            </a:xfrm>
            <a:custGeom>
              <a:avLst/>
              <a:gdLst/>
              <a:ahLst/>
              <a:cxnLst/>
              <a:rect l="l" t="t" r="r" b="b"/>
              <a:pathLst>
                <a:path w="3304352" h="1233532">
                  <a:moveTo>
                    <a:pt x="0" y="0"/>
                  </a:moveTo>
                  <a:lnTo>
                    <a:pt x="3304352" y="0"/>
                  </a:lnTo>
                  <a:lnTo>
                    <a:pt x="3304352" y="1233532"/>
                  </a:lnTo>
                  <a:lnTo>
                    <a:pt x="0" y="1233532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519661" y="2716063"/>
            <a:ext cx="9768339" cy="450526"/>
            <a:chOff x="0" y="0"/>
            <a:chExt cx="3304352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04352" cy="152400"/>
            </a:xfrm>
            <a:custGeom>
              <a:avLst/>
              <a:gdLst/>
              <a:ahLst/>
              <a:cxnLst/>
              <a:rect l="l" t="t" r="r" b="b"/>
              <a:pathLst>
                <a:path w="3304352" h="152400">
                  <a:moveTo>
                    <a:pt x="0" y="0"/>
                  </a:moveTo>
                  <a:lnTo>
                    <a:pt x="3304352" y="0"/>
                  </a:lnTo>
                  <a:lnTo>
                    <a:pt x="3304352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19661" y="2357044"/>
            <a:ext cx="9768339" cy="211105"/>
            <a:chOff x="0" y="0"/>
            <a:chExt cx="7051923" cy="152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51923" cy="152400"/>
            </a:xfrm>
            <a:custGeom>
              <a:avLst/>
              <a:gdLst/>
              <a:ahLst/>
              <a:cxnLst/>
              <a:rect l="l" t="t" r="r" b="b"/>
              <a:pathLst>
                <a:path w="7051923" h="152400">
                  <a:moveTo>
                    <a:pt x="0" y="0"/>
                  </a:moveTo>
                  <a:lnTo>
                    <a:pt x="7051923" y="0"/>
                  </a:lnTo>
                  <a:lnTo>
                    <a:pt x="7051923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0" y="1679326"/>
            <a:ext cx="11348586" cy="6928349"/>
            <a:chOff x="0" y="0"/>
            <a:chExt cx="1160780" cy="7086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60780" cy="708660"/>
            </a:xfrm>
            <a:custGeom>
              <a:avLst/>
              <a:gdLst/>
              <a:ahLst/>
              <a:cxnLst/>
              <a:rect l="l" t="t" r="r" b="b"/>
              <a:pathLst>
                <a:path w="1160780" h="708660">
                  <a:moveTo>
                    <a:pt x="0" y="708660"/>
                  </a:moveTo>
                  <a:lnTo>
                    <a:pt x="0" y="0"/>
                  </a:lnTo>
                  <a:lnTo>
                    <a:pt x="1160780" y="0"/>
                  </a:lnTo>
                  <a:lnTo>
                    <a:pt x="925830" y="708660"/>
                  </a:lnTo>
                  <a:lnTo>
                    <a:pt x="0" y="708660"/>
                  </a:lnTo>
                  <a:close/>
                </a:path>
              </a:pathLst>
            </a:custGeom>
            <a:blipFill>
              <a:blip r:embed="rId2"/>
              <a:stretch>
                <a:fillRect l="-4266" r="-42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760222" y="8145902"/>
            <a:ext cx="3828141" cy="966606"/>
          </a:xfrm>
          <a:custGeom>
            <a:avLst/>
            <a:gdLst/>
            <a:ahLst/>
            <a:cxnLst/>
            <a:rect l="l" t="t" r="r" b="b"/>
            <a:pathLst>
              <a:path w="3828141" h="966606">
                <a:moveTo>
                  <a:pt x="0" y="0"/>
                </a:moveTo>
                <a:lnTo>
                  <a:pt x="3828141" y="0"/>
                </a:lnTo>
                <a:lnTo>
                  <a:pt x="3828141" y="966606"/>
                </a:lnTo>
                <a:lnTo>
                  <a:pt x="0" y="9666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0" y="0"/>
            <a:ext cx="1679326" cy="1679326"/>
          </a:xfrm>
          <a:custGeom>
            <a:avLst/>
            <a:gdLst/>
            <a:ahLst/>
            <a:cxnLst/>
            <a:rect l="l" t="t" r="r" b="b"/>
            <a:pathLst>
              <a:path w="1679326" h="1679326">
                <a:moveTo>
                  <a:pt x="0" y="0"/>
                </a:moveTo>
                <a:lnTo>
                  <a:pt x="1679326" y="0"/>
                </a:lnTo>
                <a:lnTo>
                  <a:pt x="1679326" y="1679326"/>
                </a:lnTo>
                <a:lnTo>
                  <a:pt x="0" y="1679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6274075" y="0"/>
            <a:ext cx="5739850" cy="1073580"/>
            <a:chOff x="0" y="0"/>
            <a:chExt cx="10232533" cy="19138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232533" cy="1913890"/>
            </a:xfrm>
            <a:custGeom>
              <a:avLst/>
              <a:gdLst/>
              <a:ahLst/>
              <a:cxnLst/>
              <a:rect l="l" t="t" r="r" b="b"/>
              <a:pathLst>
                <a:path w="10232533" h="1913890">
                  <a:moveTo>
                    <a:pt x="0" y="0"/>
                  </a:moveTo>
                  <a:lnTo>
                    <a:pt x="10232533" y="0"/>
                  </a:lnTo>
                  <a:lnTo>
                    <a:pt x="10232533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6793009" y="49120"/>
            <a:ext cx="4701983" cy="979580"/>
          </a:xfrm>
          <a:custGeom>
            <a:avLst/>
            <a:gdLst/>
            <a:ahLst/>
            <a:cxnLst/>
            <a:rect l="l" t="t" r="r" b="b"/>
            <a:pathLst>
              <a:path w="4701983" h="979580">
                <a:moveTo>
                  <a:pt x="0" y="0"/>
                </a:moveTo>
                <a:lnTo>
                  <a:pt x="4701982" y="0"/>
                </a:lnTo>
                <a:lnTo>
                  <a:pt x="4701982" y="979580"/>
                </a:lnTo>
                <a:lnTo>
                  <a:pt x="0" y="9795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9914660" y="7773157"/>
            <a:ext cx="7443435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79"/>
              </a:lnSpc>
              <a:spcBef>
                <a:spcPct val="0"/>
              </a:spcBef>
            </a:pPr>
            <a:r>
              <a:rPr lang="en-US" sz="2199" spc="453">
                <a:solidFill>
                  <a:srgbClr val="FFFFFF"/>
                </a:solidFill>
                <a:latin typeface="Open Sans Light"/>
              </a:rPr>
              <a:t>PRAKTISK ERFARING FRA PILOTPROSJEKTER INNEN TELEHELSE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817435" y="3611118"/>
            <a:ext cx="7470565" cy="1532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4"/>
              </a:lnSpc>
            </a:pPr>
            <a:r>
              <a:rPr lang="en-US" sz="4800">
                <a:solidFill>
                  <a:srgbClr val="FFFFFF"/>
                </a:solidFill>
                <a:latin typeface="Anton"/>
              </a:rPr>
              <a:t>EFFEKTIVISERING, FOREBYGGING OG BEHANDLING.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817435" y="5684055"/>
            <a:ext cx="7470565" cy="81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Hvordan motiverer vi pasientene og letter behandlerarbeidet?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180381" y="379730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684427" y="0"/>
            <a:ext cx="8603573" cy="10287000"/>
            <a:chOff x="0" y="0"/>
            <a:chExt cx="8603361" cy="10286746"/>
          </a:xfrm>
        </p:grpSpPr>
        <p:sp>
          <p:nvSpPr>
            <p:cNvPr id="3" name="Freeform 3"/>
            <p:cNvSpPr/>
            <p:nvPr/>
          </p:nvSpPr>
          <p:spPr>
            <a:xfrm>
              <a:off x="-2794" y="-128"/>
              <a:ext cx="8606155" cy="10286874"/>
            </a:xfrm>
            <a:custGeom>
              <a:avLst/>
              <a:gdLst/>
              <a:ahLst/>
              <a:cxnLst/>
              <a:rect l="l" t="t" r="r" b="b"/>
              <a:pathLst>
                <a:path w="8606155" h="10286874">
                  <a:moveTo>
                    <a:pt x="8606155" y="10251441"/>
                  </a:moveTo>
                  <a:cubicBezTo>
                    <a:pt x="8606155" y="10284588"/>
                    <a:pt x="8595487" y="10286874"/>
                    <a:pt x="8567674" y="10286874"/>
                  </a:cubicBezTo>
                  <a:cubicBezTo>
                    <a:pt x="5713094" y="10286239"/>
                    <a:pt x="2858643" y="10286239"/>
                    <a:pt x="4064" y="10286239"/>
                  </a:cubicBezTo>
                  <a:cubicBezTo>
                    <a:pt x="0" y="10272396"/>
                    <a:pt x="6350" y="10259823"/>
                    <a:pt x="9271" y="10246996"/>
                  </a:cubicBezTo>
                  <a:cubicBezTo>
                    <a:pt x="134747" y="9685402"/>
                    <a:pt x="260350" y="9123935"/>
                    <a:pt x="386207" y="8562467"/>
                  </a:cubicBezTo>
                  <a:cubicBezTo>
                    <a:pt x="565658" y="7761986"/>
                    <a:pt x="745490" y="6961633"/>
                    <a:pt x="924814" y="6161151"/>
                  </a:cubicBezTo>
                  <a:cubicBezTo>
                    <a:pt x="1146302" y="5172583"/>
                    <a:pt x="1367282" y="4184015"/>
                    <a:pt x="1588643" y="3195574"/>
                  </a:cubicBezTo>
                  <a:cubicBezTo>
                    <a:pt x="1813560" y="2191385"/>
                    <a:pt x="2038604" y="1187323"/>
                    <a:pt x="2264156" y="183261"/>
                  </a:cubicBezTo>
                  <a:cubicBezTo>
                    <a:pt x="2277872" y="122174"/>
                    <a:pt x="2286635" y="59690"/>
                    <a:pt x="2308860" y="635"/>
                  </a:cubicBezTo>
                  <a:cubicBezTo>
                    <a:pt x="4395216" y="635"/>
                    <a:pt x="6481572" y="635"/>
                    <a:pt x="8567928" y="0"/>
                  </a:cubicBezTo>
                  <a:cubicBezTo>
                    <a:pt x="8596249" y="0"/>
                    <a:pt x="8605901" y="3429"/>
                    <a:pt x="8605901" y="35814"/>
                  </a:cubicBezTo>
                  <a:cubicBezTo>
                    <a:pt x="8605139" y="3441066"/>
                    <a:pt x="8605139" y="6846317"/>
                    <a:pt x="8606155" y="10251441"/>
                  </a:cubicBezTo>
                  <a:close/>
                </a:path>
              </a:pathLst>
            </a:custGeom>
            <a:blipFill>
              <a:blip r:embed="rId2"/>
              <a:stretch>
                <a:fillRect l="-25237" r="-4217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8837836" y="7641069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2" y="0"/>
                </a:lnTo>
                <a:lnTo>
                  <a:pt x="2879012" y="726951"/>
                </a:lnTo>
                <a:lnTo>
                  <a:pt x="0" y="726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608674" y="8607674"/>
            <a:ext cx="1679326" cy="1679326"/>
          </a:xfrm>
          <a:custGeom>
            <a:avLst/>
            <a:gdLst/>
            <a:ahLst/>
            <a:cxnLst/>
            <a:rect l="l" t="t" r="r" b="b"/>
            <a:pathLst>
              <a:path w="1679326" h="1679326">
                <a:moveTo>
                  <a:pt x="0" y="0"/>
                </a:moveTo>
                <a:lnTo>
                  <a:pt x="1679326" y="0"/>
                </a:lnTo>
                <a:lnTo>
                  <a:pt x="1679326" y="1679326"/>
                </a:lnTo>
                <a:lnTo>
                  <a:pt x="0" y="1679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543050" y="2481622"/>
            <a:ext cx="8496401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INTRODUKSJON TIL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3050" y="3240447"/>
            <a:ext cx="8496401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FF6F02"/>
                </a:solidFill>
                <a:latin typeface="Anton"/>
              </a:rPr>
              <a:t>STASISM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91049" y="5012054"/>
            <a:ext cx="7294786" cy="466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 spc="140">
                <a:solidFill>
                  <a:srgbClr val="FFFFFF"/>
                </a:solidFill>
                <a:latin typeface="Open Sans"/>
              </a:rPr>
              <a:t>Nytt telehelse-produkt</a:t>
            </a:r>
          </a:p>
          <a:p>
            <a:pPr>
              <a:lnSpc>
                <a:spcPts val="3079"/>
              </a:lnSpc>
            </a:pPr>
            <a:endParaRPr lang="en-US" sz="2199" spc="14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3079"/>
              </a:lnSpc>
            </a:pPr>
            <a:endParaRPr lang="en-US" sz="2199" spc="14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3079"/>
              </a:lnSpc>
            </a:pPr>
            <a:r>
              <a:rPr lang="en-US" sz="2199" spc="140">
                <a:solidFill>
                  <a:srgbClr val="FFFFFF"/>
                </a:solidFill>
                <a:latin typeface="Open Sans"/>
              </a:rPr>
              <a:t>6 år med forskning og utvikling </a:t>
            </a:r>
          </a:p>
          <a:p>
            <a:pPr>
              <a:lnSpc>
                <a:spcPts val="3079"/>
              </a:lnSpc>
            </a:pPr>
            <a:endParaRPr lang="en-US" sz="2199" spc="14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3079"/>
              </a:lnSpc>
            </a:pPr>
            <a:endParaRPr lang="en-US" sz="2199" spc="14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3079"/>
              </a:lnSpc>
            </a:pPr>
            <a:r>
              <a:rPr lang="en-US" sz="2199" spc="140">
                <a:solidFill>
                  <a:srgbClr val="FFFFFF"/>
                </a:solidFill>
                <a:latin typeface="Open Sans"/>
              </a:rPr>
              <a:t>Rettet mot pasientdrevet terapi der fysisk aktivitet er en komponent</a:t>
            </a:r>
          </a:p>
          <a:p>
            <a:pPr>
              <a:lnSpc>
                <a:spcPts val="3079"/>
              </a:lnSpc>
            </a:pPr>
            <a:endParaRPr lang="en-US" sz="2199" spc="14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3079"/>
              </a:lnSpc>
            </a:pPr>
            <a:endParaRPr lang="en-US" sz="2199" spc="140">
              <a:solidFill>
                <a:srgbClr val="FFFFFF"/>
              </a:solidFill>
              <a:latin typeface="Open Sans"/>
            </a:endParaRPr>
          </a:p>
          <a:p>
            <a:pPr>
              <a:lnSpc>
                <a:spcPts val="3079"/>
              </a:lnSpc>
            </a:pPr>
            <a:r>
              <a:rPr lang="en-US" sz="2199" spc="140">
                <a:solidFill>
                  <a:srgbClr val="FFFFFF"/>
                </a:solidFill>
                <a:latin typeface="Open Sans"/>
              </a:rPr>
              <a:t>Erfaringer fra pilotprosjekter - utfordringer og løsninger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2" name="Freeform 12"/>
          <p:cNvSpPr/>
          <p:nvPr/>
        </p:nvSpPr>
        <p:spPr>
          <a:xfrm>
            <a:off x="12390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842962" y="5050154"/>
            <a:ext cx="371475" cy="371475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42962" y="6323709"/>
            <a:ext cx="371475" cy="371475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42962" y="7600059"/>
            <a:ext cx="371475" cy="371475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42962" y="8876409"/>
            <a:ext cx="371475" cy="371475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644559" y="2731376"/>
            <a:ext cx="8840988" cy="7603249"/>
            <a:chOff x="0" y="0"/>
            <a:chExt cx="6350000" cy="5461000"/>
          </a:xfrm>
        </p:grpSpPr>
        <p:sp>
          <p:nvSpPr>
            <p:cNvPr id="3" name="Freeform 3"/>
            <p:cNvSpPr/>
            <p:nvPr/>
          </p:nvSpPr>
          <p:spPr>
            <a:xfrm>
              <a:off x="59563" y="32385"/>
              <a:ext cx="6230874" cy="5396230"/>
            </a:xfrm>
            <a:custGeom>
              <a:avLst/>
              <a:gdLst/>
              <a:ahLst/>
              <a:cxnLst/>
              <a:rect l="l" t="t" r="r" b="b"/>
              <a:pathLst>
                <a:path w="6230874" h="5396230">
                  <a:moveTo>
                    <a:pt x="3115437" y="0"/>
                  </a:moveTo>
                  <a:lnTo>
                    <a:pt x="0" y="5396230"/>
                  </a:lnTo>
                  <a:lnTo>
                    <a:pt x="6230874" y="5396230"/>
                  </a:lnTo>
                  <a:close/>
                </a:path>
              </a:pathLst>
            </a:custGeom>
            <a:blipFill>
              <a:blip r:embed="rId2"/>
              <a:stretch>
                <a:fillRect l="-27153" r="-2715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0"/>
            <a:ext cx="8779734" cy="7603249"/>
            <a:chOff x="0" y="0"/>
            <a:chExt cx="6350000" cy="5499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3175000" y="0"/>
                  </a:moveTo>
                  <a:lnTo>
                    <a:pt x="0" y="0"/>
                  </a:lnTo>
                  <a:lnTo>
                    <a:pt x="1587500" y="2749550"/>
                  </a:lnTo>
                  <a:lnTo>
                    <a:pt x="3175000" y="5499100"/>
                  </a:lnTo>
                  <a:lnTo>
                    <a:pt x="4762500" y="274955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3"/>
              <a:stretch>
                <a:fillRect l="-14868" r="-1486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230600" y="0"/>
            <a:ext cx="1028700" cy="1028700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79747" y="3299752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2" y="0"/>
                </a:lnTo>
                <a:lnTo>
                  <a:pt x="2879012" y="726950"/>
                </a:lnTo>
                <a:lnTo>
                  <a:pt x="0" y="7269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449150" y="9010750"/>
            <a:ext cx="1285775" cy="1285775"/>
          </a:xfrm>
          <a:custGeom>
            <a:avLst/>
            <a:gdLst/>
            <a:ahLst/>
            <a:cxnLst/>
            <a:rect l="l" t="t" r="r" b="b"/>
            <a:pathLst>
              <a:path w="1285775" h="1285775">
                <a:moveTo>
                  <a:pt x="0" y="0"/>
                </a:moveTo>
                <a:lnTo>
                  <a:pt x="1285775" y="0"/>
                </a:lnTo>
                <a:lnTo>
                  <a:pt x="1285775" y="1285775"/>
                </a:lnTo>
                <a:lnTo>
                  <a:pt x="0" y="1285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2485547" y="3840965"/>
            <a:ext cx="371475" cy="37147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485547" y="5293839"/>
            <a:ext cx="371475" cy="371475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542811" y="6803149"/>
            <a:ext cx="371475" cy="371475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542811" y="8047206"/>
            <a:ext cx="371475" cy="371475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64409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3204480" y="379730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44000" y="1253975"/>
            <a:ext cx="8362288" cy="1929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000">
                <a:solidFill>
                  <a:srgbClr val="FFFFFF"/>
                </a:solidFill>
                <a:latin typeface="Anton"/>
              </a:rPr>
              <a:t>PASIENTDREVET TERAPI UTFORDRINGER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049136" y="3802865"/>
            <a:ext cx="4967032" cy="4587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Motivasjon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Behandlers kapasitet - og behandlingskostnad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Geografiske begrensninger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Variabilitet og subjektivitet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333680" y="0"/>
            <a:ext cx="6925620" cy="10287000"/>
            <a:chOff x="0" y="0"/>
            <a:chExt cx="4275074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5074" cy="6350000"/>
            </a:xfrm>
            <a:custGeom>
              <a:avLst/>
              <a:gdLst/>
              <a:ahLst/>
              <a:cxnLst/>
              <a:rect l="l" t="t" r="r" b="b"/>
              <a:pathLst>
                <a:path w="4275074" h="6350000">
                  <a:moveTo>
                    <a:pt x="4275074" y="0"/>
                  </a:moveTo>
                  <a:lnTo>
                    <a:pt x="2736723" y="6350000"/>
                  </a:lnTo>
                  <a:lnTo>
                    <a:pt x="0" y="6350000"/>
                  </a:lnTo>
                  <a:lnTo>
                    <a:pt x="1520444" y="0"/>
                  </a:lnTo>
                  <a:lnTo>
                    <a:pt x="4275074" y="0"/>
                  </a:lnTo>
                  <a:close/>
                </a:path>
              </a:pathLst>
            </a:custGeom>
            <a:blipFill>
              <a:blip r:embed="rId2"/>
              <a:stretch>
                <a:fillRect l="-76141" r="-4680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0333680" y="514350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3" y="0"/>
                </a:lnTo>
                <a:lnTo>
                  <a:pt x="2879013" y="726951"/>
                </a:lnTo>
                <a:lnTo>
                  <a:pt x="0" y="726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894607" y="6878768"/>
            <a:ext cx="2923925" cy="2923925"/>
          </a:xfrm>
          <a:custGeom>
            <a:avLst/>
            <a:gdLst/>
            <a:ahLst/>
            <a:cxnLst/>
            <a:rect l="l" t="t" r="r" b="b"/>
            <a:pathLst>
              <a:path w="2923925" h="2923925">
                <a:moveTo>
                  <a:pt x="0" y="0"/>
                </a:moveTo>
                <a:lnTo>
                  <a:pt x="2923925" y="0"/>
                </a:lnTo>
                <a:lnTo>
                  <a:pt x="2923925" y="2923926"/>
                </a:lnTo>
                <a:lnTo>
                  <a:pt x="0" y="29239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543050" y="4141607"/>
            <a:ext cx="371475" cy="371475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43050" y="5416681"/>
            <a:ext cx="371475" cy="37147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106639" y="4103507"/>
            <a:ext cx="6389432" cy="5006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Terapi - kjedelig, ubehagelig, smertefullt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Mangler umiddelbare resultater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Majoriteten gjennomfører ikke hjemmeøvelser 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"/>
              </a:rPr>
              <a:t>Må m</a:t>
            </a:r>
            <a:r>
              <a:rPr lang="en-US" sz="2399">
                <a:solidFill>
                  <a:srgbClr val="FFFFFF"/>
                </a:solidFill>
                <a:latin typeface="Open Sans Bold"/>
              </a:rPr>
              <a:t>otivere pasienten til å ønske å gjennomføre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00314" y="6693031"/>
            <a:ext cx="371475" cy="371475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00314" y="8421937"/>
            <a:ext cx="371475" cy="371475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2390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2126810"/>
            <a:ext cx="6353804" cy="869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12"/>
              </a:lnSpc>
            </a:pPr>
            <a:r>
              <a:rPr lang="en-US" sz="5400">
                <a:solidFill>
                  <a:srgbClr val="FFFFFF"/>
                </a:solidFill>
                <a:latin typeface="Anton"/>
              </a:rPr>
              <a:t>MOTIVASJON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30600" y="0"/>
            <a:ext cx="1028700" cy="10287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1414374"/>
            <a:ext cx="8834220" cy="8229600"/>
          </a:xfrm>
          <a:custGeom>
            <a:avLst/>
            <a:gdLst/>
            <a:ahLst/>
            <a:cxnLst/>
            <a:rect l="l" t="t" r="r" b="b"/>
            <a:pathLst>
              <a:path w="8834220" h="8229600">
                <a:moveTo>
                  <a:pt x="0" y="0"/>
                </a:moveTo>
                <a:lnTo>
                  <a:pt x="8834220" y="0"/>
                </a:lnTo>
                <a:lnTo>
                  <a:pt x="88342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071" r="-256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296596" y="919941"/>
            <a:ext cx="3054841" cy="771347"/>
          </a:xfrm>
          <a:custGeom>
            <a:avLst/>
            <a:gdLst/>
            <a:ahLst/>
            <a:cxnLst/>
            <a:rect l="l" t="t" r="r" b="b"/>
            <a:pathLst>
              <a:path w="3054841" h="771347">
                <a:moveTo>
                  <a:pt x="0" y="0"/>
                </a:moveTo>
                <a:lnTo>
                  <a:pt x="3054841" y="0"/>
                </a:lnTo>
                <a:lnTo>
                  <a:pt x="3054841" y="771348"/>
                </a:lnTo>
                <a:lnTo>
                  <a:pt x="0" y="7713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0" y="8505114"/>
            <a:ext cx="1781886" cy="1781886"/>
          </a:xfrm>
          <a:custGeom>
            <a:avLst/>
            <a:gdLst/>
            <a:ahLst/>
            <a:cxnLst/>
            <a:rect l="l" t="t" r="r" b="b"/>
            <a:pathLst>
              <a:path w="1781886" h="1781886">
                <a:moveTo>
                  <a:pt x="0" y="0"/>
                </a:moveTo>
                <a:lnTo>
                  <a:pt x="1781886" y="0"/>
                </a:lnTo>
                <a:lnTo>
                  <a:pt x="1781886" y="1781886"/>
                </a:lnTo>
                <a:lnTo>
                  <a:pt x="0" y="17818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4409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70496" y="1486590"/>
            <a:ext cx="6353804" cy="869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12"/>
              </a:lnSpc>
            </a:pPr>
            <a:r>
              <a:rPr lang="en-US" sz="5400">
                <a:solidFill>
                  <a:srgbClr val="FFFFFF"/>
                </a:solidFill>
                <a:latin typeface="Anton"/>
              </a:rPr>
              <a:t>MOTIVASJON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9546" y="2396580"/>
            <a:ext cx="6353804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FF6F02"/>
                </a:solidFill>
                <a:latin typeface="Anton"/>
              </a:rPr>
              <a:t>HVA VIRKER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28785" y="4642104"/>
            <a:ext cx="5951440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Fjern “kjedelig” fra terapien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70496" y="4374517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6F02"/>
                </a:solidFill>
                <a:latin typeface="Open Sans Bold"/>
              </a:rPr>
              <a:t>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04480" y="379730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09735" y="5899235"/>
            <a:ext cx="5951440" cy="761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Bruk psykologiske mekanismer fra spillindustri.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51446" y="5648076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6F02"/>
                </a:solidFill>
                <a:latin typeface="Open Sans Bold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09735" y="7385435"/>
            <a:ext cx="5951440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Sosialt samvær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51446" y="7089611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6F02"/>
                </a:solidFill>
                <a:latin typeface="Open Sans Bold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890685" y="8642566"/>
            <a:ext cx="5951440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Kan ikke jukse.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51446" y="8359684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6F02"/>
                </a:solidFill>
                <a:latin typeface="Open Sans Bold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F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" name="Picture 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2501562" y="0"/>
            <a:ext cx="5786437" cy="10287000"/>
          </a:xfrm>
          <a:prstGeom prst="rect">
            <a:avLst/>
          </a:prstGeom>
          <a:ln w="123825" cap="sq">
            <a:solidFill>
              <a:srgbClr val="FFFFFF"/>
            </a:solidFill>
            <a:prstDash val="solid"/>
          </a:ln>
        </p:spPr>
      </p:pic>
      <p:sp>
        <p:nvSpPr>
          <p:cNvPr id="5" name="Freeform 5"/>
          <p:cNvSpPr/>
          <p:nvPr/>
        </p:nvSpPr>
        <p:spPr>
          <a:xfrm>
            <a:off x="10395932" y="301749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3" y="0"/>
                </a:lnTo>
                <a:lnTo>
                  <a:pt x="2879013" y="726951"/>
                </a:lnTo>
                <a:lnTo>
                  <a:pt x="0" y="726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1238038" y="8418637"/>
            <a:ext cx="1679326" cy="1679326"/>
          </a:xfrm>
          <a:custGeom>
            <a:avLst/>
            <a:gdLst/>
            <a:ahLst/>
            <a:cxnLst/>
            <a:rect l="l" t="t" r="r" b="b"/>
            <a:pathLst>
              <a:path w="1679326" h="1679326">
                <a:moveTo>
                  <a:pt x="0" y="0"/>
                </a:moveTo>
                <a:lnTo>
                  <a:pt x="1679325" y="0"/>
                </a:lnTo>
                <a:lnTo>
                  <a:pt x="1679325" y="1679326"/>
                </a:lnTo>
                <a:lnTo>
                  <a:pt x="0" y="16793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1211657"/>
            <a:ext cx="4332028" cy="781311"/>
            <a:chOff x="0" y="0"/>
            <a:chExt cx="10341556" cy="18651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41556" cy="1865170"/>
            </a:xfrm>
            <a:custGeom>
              <a:avLst/>
              <a:gdLst/>
              <a:ahLst/>
              <a:cxnLst/>
              <a:rect l="l" t="t" r="r" b="b"/>
              <a:pathLst>
                <a:path w="10341556" h="1865170">
                  <a:moveTo>
                    <a:pt x="0" y="0"/>
                  </a:moveTo>
                  <a:lnTo>
                    <a:pt x="10341556" y="0"/>
                  </a:lnTo>
                  <a:lnTo>
                    <a:pt x="10341556" y="1865170"/>
                  </a:lnTo>
                  <a:lnTo>
                    <a:pt x="0" y="1865170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228210" y="199510"/>
            <a:ext cx="629679" cy="629679"/>
          </a:xfrm>
          <a:custGeom>
            <a:avLst/>
            <a:gdLst/>
            <a:ahLst/>
            <a:cxnLst/>
            <a:rect l="l" t="t" r="r" b="b"/>
            <a:pathLst>
              <a:path w="629679" h="629679">
                <a:moveTo>
                  <a:pt x="0" y="0"/>
                </a:moveTo>
                <a:lnTo>
                  <a:pt x="629680" y="0"/>
                </a:lnTo>
                <a:lnTo>
                  <a:pt x="629680" y="629680"/>
                </a:lnTo>
                <a:lnTo>
                  <a:pt x="0" y="6296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110822" y="3939275"/>
            <a:ext cx="8250209" cy="6223842"/>
            <a:chOff x="0" y="0"/>
            <a:chExt cx="8759190" cy="66078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759190" cy="6607810"/>
            </a:xfrm>
            <a:custGeom>
              <a:avLst/>
              <a:gdLst/>
              <a:ahLst/>
              <a:cxnLst/>
              <a:rect l="l" t="t" r="r" b="b"/>
              <a:pathLst>
                <a:path w="8759190" h="6607810">
                  <a:moveTo>
                    <a:pt x="8759190" y="3449320"/>
                  </a:moveTo>
                  <a:cubicBezTo>
                    <a:pt x="8759190" y="3517900"/>
                    <a:pt x="8703310" y="3573780"/>
                    <a:pt x="8634730" y="3573780"/>
                  </a:cubicBezTo>
                  <a:lnTo>
                    <a:pt x="124460" y="3573780"/>
                  </a:lnTo>
                  <a:cubicBezTo>
                    <a:pt x="55880" y="3573780"/>
                    <a:pt x="0" y="3517900"/>
                    <a:pt x="0" y="34493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34730" y="0"/>
                  </a:lnTo>
                  <a:cubicBezTo>
                    <a:pt x="8703310" y="0"/>
                    <a:pt x="8759189" y="55880"/>
                    <a:pt x="8759189" y="124460"/>
                  </a:cubicBezTo>
                  <a:lnTo>
                    <a:pt x="8759189" y="3449320"/>
                  </a:lnTo>
                  <a:close/>
                  <a:moveTo>
                    <a:pt x="2774950" y="6527800"/>
                  </a:moveTo>
                  <a:cubicBezTo>
                    <a:pt x="2774950" y="6572250"/>
                    <a:pt x="2739390" y="6607810"/>
                    <a:pt x="2694940" y="6607810"/>
                  </a:cubicBezTo>
                  <a:lnTo>
                    <a:pt x="80010" y="6607810"/>
                  </a:lnTo>
                  <a:cubicBezTo>
                    <a:pt x="35560" y="6607810"/>
                    <a:pt x="0" y="6572250"/>
                    <a:pt x="0" y="6527800"/>
                  </a:cubicBezTo>
                  <a:lnTo>
                    <a:pt x="0" y="3912870"/>
                  </a:lnTo>
                  <a:cubicBezTo>
                    <a:pt x="0" y="3868420"/>
                    <a:pt x="35560" y="3832860"/>
                    <a:pt x="80010" y="3832860"/>
                  </a:cubicBezTo>
                  <a:lnTo>
                    <a:pt x="2694940" y="3832860"/>
                  </a:lnTo>
                  <a:cubicBezTo>
                    <a:pt x="2739390" y="3832860"/>
                    <a:pt x="2774950" y="3868420"/>
                    <a:pt x="2774950" y="3912870"/>
                  </a:cubicBezTo>
                  <a:lnTo>
                    <a:pt x="2774950" y="6527800"/>
                  </a:lnTo>
                  <a:close/>
                  <a:moveTo>
                    <a:pt x="5767070" y="6527800"/>
                  </a:moveTo>
                  <a:cubicBezTo>
                    <a:pt x="5767070" y="6572250"/>
                    <a:pt x="5731510" y="6607810"/>
                    <a:pt x="5687060" y="6607810"/>
                  </a:cubicBezTo>
                  <a:lnTo>
                    <a:pt x="3072130" y="6607810"/>
                  </a:lnTo>
                  <a:cubicBezTo>
                    <a:pt x="3027680" y="6607810"/>
                    <a:pt x="2992120" y="6572250"/>
                    <a:pt x="2992120" y="6527800"/>
                  </a:cubicBezTo>
                  <a:lnTo>
                    <a:pt x="2992120" y="3912870"/>
                  </a:lnTo>
                  <a:cubicBezTo>
                    <a:pt x="2992120" y="3868420"/>
                    <a:pt x="3027680" y="3832860"/>
                    <a:pt x="3072130" y="3832860"/>
                  </a:cubicBezTo>
                  <a:lnTo>
                    <a:pt x="5687060" y="3832860"/>
                  </a:lnTo>
                  <a:cubicBezTo>
                    <a:pt x="5731510" y="3832860"/>
                    <a:pt x="5767070" y="3868420"/>
                    <a:pt x="5767070" y="3912870"/>
                  </a:cubicBezTo>
                  <a:lnTo>
                    <a:pt x="5767070" y="6527800"/>
                  </a:lnTo>
                  <a:close/>
                  <a:moveTo>
                    <a:pt x="8759190" y="6527800"/>
                  </a:moveTo>
                  <a:cubicBezTo>
                    <a:pt x="8759190" y="6572250"/>
                    <a:pt x="8723630" y="6607810"/>
                    <a:pt x="8679180" y="6607810"/>
                  </a:cubicBezTo>
                  <a:lnTo>
                    <a:pt x="6064250" y="6607810"/>
                  </a:lnTo>
                  <a:cubicBezTo>
                    <a:pt x="6019800" y="6607810"/>
                    <a:pt x="5984240" y="6572250"/>
                    <a:pt x="5984240" y="6527800"/>
                  </a:cubicBezTo>
                  <a:lnTo>
                    <a:pt x="5984240" y="3912870"/>
                  </a:lnTo>
                  <a:cubicBezTo>
                    <a:pt x="5984240" y="3868420"/>
                    <a:pt x="6019800" y="3832860"/>
                    <a:pt x="6064250" y="3832860"/>
                  </a:cubicBezTo>
                  <a:lnTo>
                    <a:pt x="8679180" y="3832860"/>
                  </a:lnTo>
                  <a:cubicBezTo>
                    <a:pt x="8723630" y="3832860"/>
                    <a:pt x="8759190" y="3868420"/>
                    <a:pt x="8759190" y="3912870"/>
                  </a:cubicBezTo>
                  <a:lnTo>
                    <a:pt x="8759190" y="6527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76530" y="4008120"/>
              <a:ext cx="2423160" cy="2423160"/>
            </a:xfrm>
            <a:custGeom>
              <a:avLst/>
              <a:gdLst/>
              <a:ahLst/>
              <a:cxnLst/>
              <a:rect l="l" t="t" r="r" b="b"/>
              <a:pathLst>
                <a:path w="2423160" h="2423160">
                  <a:moveTo>
                    <a:pt x="2423160" y="2353310"/>
                  </a:moveTo>
                  <a:cubicBezTo>
                    <a:pt x="2423160" y="2391410"/>
                    <a:pt x="2391410" y="2423160"/>
                    <a:pt x="2353310" y="2423160"/>
                  </a:cubicBezTo>
                  <a:lnTo>
                    <a:pt x="69850" y="2423160"/>
                  </a:lnTo>
                  <a:cubicBezTo>
                    <a:pt x="31750" y="2423160"/>
                    <a:pt x="0" y="2391410"/>
                    <a:pt x="0" y="235331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2353310" y="0"/>
                  </a:lnTo>
                  <a:cubicBezTo>
                    <a:pt x="2391410" y="0"/>
                    <a:pt x="2423160" y="31750"/>
                    <a:pt x="2423160" y="69850"/>
                  </a:cubicBezTo>
                  <a:lnTo>
                    <a:pt x="2423160" y="2353310"/>
                  </a:lnTo>
                  <a:close/>
                </a:path>
              </a:pathLst>
            </a:custGeom>
            <a:blipFill>
              <a:blip r:embed="rId10"/>
              <a:stretch>
                <a:fillRect l="-38888" r="-388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75260" y="160020"/>
              <a:ext cx="8407400" cy="3243580"/>
            </a:xfrm>
            <a:custGeom>
              <a:avLst/>
              <a:gdLst/>
              <a:ahLst/>
              <a:cxnLst/>
              <a:rect l="l" t="t" r="r" b="b"/>
              <a:pathLst>
                <a:path w="8407400" h="3243580">
                  <a:moveTo>
                    <a:pt x="8407400" y="3173730"/>
                  </a:moveTo>
                  <a:cubicBezTo>
                    <a:pt x="8407400" y="3211830"/>
                    <a:pt x="8375650" y="3243580"/>
                    <a:pt x="8337550" y="3243580"/>
                  </a:cubicBezTo>
                  <a:lnTo>
                    <a:pt x="69850" y="3243580"/>
                  </a:lnTo>
                  <a:cubicBezTo>
                    <a:pt x="31750" y="3243580"/>
                    <a:pt x="0" y="3211830"/>
                    <a:pt x="0" y="317373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8337550" y="0"/>
                  </a:lnTo>
                  <a:cubicBezTo>
                    <a:pt x="8375650" y="0"/>
                    <a:pt x="8407400" y="31750"/>
                    <a:pt x="8407400" y="69850"/>
                  </a:cubicBezTo>
                  <a:lnTo>
                    <a:pt x="8407400" y="3173730"/>
                  </a:lnTo>
                  <a:close/>
                </a:path>
              </a:pathLst>
            </a:custGeom>
            <a:blipFill>
              <a:blip r:embed="rId11"/>
              <a:stretch>
                <a:fillRect l="-27111" t="-46884" r="-13270" b="-11302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168650" y="4008120"/>
              <a:ext cx="2423160" cy="2423160"/>
            </a:xfrm>
            <a:custGeom>
              <a:avLst/>
              <a:gdLst/>
              <a:ahLst/>
              <a:cxnLst/>
              <a:rect l="l" t="t" r="r" b="b"/>
              <a:pathLst>
                <a:path w="2423160" h="2423160">
                  <a:moveTo>
                    <a:pt x="2423160" y="2353310"/>
                  </a:moveTo>
                  <a:cubicBezTo>
                    <a:pt x="2423160" y="2391410"/>
                    <a:pt x="2391410" y="2423160"/>
                    <a:pt x="2353310" y="2423160"/>
                  </a:cubicBezTo>
                  <a:lnTo>
                    <a:pt x="69850" y="2423160"/>
                  </a:lnTo>
                  <a:cubicBezTo>
                    <a:pt x="31750" y="2423160"/>
                    <a:pt x="0" y="2391410"/>
                    <a:pt x="0" y="235331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2353310" y="0"/>
                  </a:lnTo>
                  <a:cubicBezTo>
                    <a:pt x="2391410" y="0"/>
                    <a:pt x="2423160" y="31750"/>
                    <a:pt x="2423160" y="69850"/>
                  </a:cubicBezTo>
                  <a:lnTo>
                    <a:pt x="2423160" y="2353310"/>
                  </a:lnTo>
                  <a:close/>
                </a:path>
              </a:pathLst>
            </a:custGeom>
            <a:blipFill>
              <a:blip r:embed="rId12"/>
              <a:stretch>
                <a:fillRect l="-38888" r="-3888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6159500" y="4008120"/>
              <a:ext cx="2423160" cy="2423160"/>
            </a:xfrm>
            <a:custGeom>
              <a:avLst/>
              <a:gdLst/>
              <a:ahLst/>
              <a:cxnLst/>
              <a:rect l="l" t="t" r="r" b="b"/>
              <a:pathLst>
                <a:path w="2423160" h="2423160">
                  <a:moveTo>
                    <a:pt x="2423160" y="2353310"/>
                  </a:moveTo>
                  <a:cubicBezTo>
                    <a:pt x="2423160" y="2391410"/>
                    <a:pt x="2391410" y="2423160"/>
                    <a:pt x="2353310" y="2423160"/>
                  </a:cubicBezTo>
                  <a:lnTo>
                    <a:pt x="69850" y="2423160"/>
                  </a:lnTo>
                  <a:cubicBezTo>
                    <a:pt x="31750" y="2423160"/>
                    <a:pt x="0" y="2391410"/>
                    <a:pt x="0" y="2353310"/>
                  </a:cubicBezTo>
                  <a:lnTo>
                    <a:pt x="0" y="69850"/>
                  </a:lnTo>
                  <a:cubicBezTo>
                    <a:pt x="0" y="31750"/>
                    <a:pt x="31750" y="0"/>
                    <a:pt x="69850" y="0"/>
                  </a:cubicBezTo>
                  <a:lnTo>
                    <a:pt x="2353310" y="0"/>
                  </a:lnTo>
                  <a:cubicBezTo>
                    <a:pt x="2391410" y="0"/>
                    <a:pt x="2423160" y="31750"/>
                    <a:pt x="2423160" y="69850"/>
                  </a:cubicBezTo>
                  <a:lnTo>
                    <a:pt x="2423160" y="2353310"/>
                  </a:lnTo>
                  <a:close/>
                </a:path>
              </a:pathLst>
            </a:custGeom>
            <a:blipFill>
              <a:blip r:embed="rId13"/>
              <a:stretch>
                <a:fillRect r="-7777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10822" y="3047100"/>
            <a:ext cx="964853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EGENUTVIKLEDE SPILL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0822" y="2032359"/>
            <a:ext cx="7431657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1B1A1A"/>
                </a:solidFill>
                <a:latin typeface="Anton"/>
              </a:rPr>
              <a:t>HVORDAN GJØR VI DET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1B1A1A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0822" y="1186517"/>
            <a:ext cx="312172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MOTIVASJON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F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657" r="657"/>
          <a:stretch>
            <a:fillRect/>
          </a:stretch>
        </p:blipFill>
        <p:spPr>
          <a:xfrm>
            <a:off x="6515395" y="3576615"/>
            <a:ext cx="11772605" cy="671038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47138" y="7803019"/>
            <a:ext cx="2191825" cy="2191825"/>
          </a:xfrm>
          <a:custGeom>
            <a:avLst/>
            <a:gdLst/>
            <a:ahLst/>
            <a:cxnLst/>
            <a:rect l="l" t="t" r="r" b="b"/>
            <a:pathLst>
              <a:path w="2191825" h="2191825">
                <a:moveTo>
                  <a:pt x="0" y="0"/>
                </a:moveTo>
                <a:lnTo>
                  <a:pt x="2191824" y="0"/>
                </a:lnTo>
                <a:lnTo>
                  <a:pt x="2191824" y="2191825"/>
                </a:lnTo>
                <a:lnTo>
                  <a:pt x="0" y="21918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762198" y="1354853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2" y="0"/>
                </a:lnTo>
                <a:lnTo>
                  <a:pt x="2879012" y="726951"/>
                </a:lnTo>
                <a:lnTo>
                  <a:pt x="0" y="7269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1433197"/>
            <a:ext cx="4332028" cy="781311"/>
            <a:chOff x="0" y="0"/>
            <a:chExt cx="10341556" cy="18651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41556" cy="1865170"/>
            </a:xfrm>
            <a:custGeom>
              <a:avLst/>
              <a:gdLst/>
              <a:ahLst/>
              <a:cxnLst/>
              <a:rect l="l" t="t" r="r" b="b"/>
              <a:pathLst>
                <a:path w="10341556" h="1865170">
                  <a:moveTo>
                    <a:pt x="0" y="0"/>
                  </a:moveTo>
                  <a:lnTo>
                    <a:pt x="10341556" y="0"/>
                  </a:lnTo>
                  <a:lnTo>
                    <a:pt x="10341556" y="1865170"/>
                  </a:lnTo>
                  <a:lnTo>
                    <a:pt x="0" y="1865170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228210" y="199510"/>
            <a:ext cx="629679" cy="629679"/>
          </a:xfrm>
          <a:custGeom>
            <a:avLst/>
            <a:gdLst/>
            <a:ahLst/>
            <a:cxnLst/>
            <a:rect l="l" t="t" r="r" b="b"/>
            <a:pathLst>
              <a:path w="629679" h="629679">
                <a:moveTo>
                  <a:pt x="0" y="0"/>
                </a:moveTo>
                <a:lnTo>
                  <a:pt x="629680" y="0"/>
                </a:lnTo>
                <a:lnTo>
                  <a:pt x="629680" y="629680"/>
                </a:lnTo>
                <a:lnTo>
                  <a:pt x="0" y="6296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436093" y="1354853"/>
            <a:ext cx="1855188" cy="1855188"/>
          </a:xfrm>
          <a:custGeom>
            <a:avLst/>
            <a:gdLst/>
            <a:ahLst/>
            <a:cxnLst/>
            <a:rect l="l" t="t" r="r" b="b"/>
            <a:pathLst>
              <a:path w="1855188" h="1855188">
                <a:moveTo>
                  <a:pt x="0" y="0"/>
                </a:moveTo>
                <a:lnTo>
                  <a:pt x="1855189" y="0"/>
                </a:lnTo>
                <a:lnTo>
                  <a:pt x="1855189" y="1855188"/>
                </a:lnTo>
                <a:lnTo>
                  <a:pt x="0" y="18551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110822" y="3243207"/>
            <a:ext cx="5844925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TREDJEPARTS-SPILL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0822" y="1408057"/>
            <a:ext cx="312172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MOTIVASJON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0822" y="2253899"/>
            <a:ext cx="7431657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1B1A1A"/>
                </a:solidFill>
                <a:latin typeface="Anton"/>
              </a:rPr>
              <a:t>HVORDAN GJØR VI DET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1B1A1A"/>
                </a:solidFill>
                <a:latin typeface="Open Sans Light"/>
              </a:rPr>
              <a:t>STASISM EHIN 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F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83490" y="0"/>
            <a:ext cx="8804510" cy="5334463"/>
          </a:xfrm>
          <a:custGeom>
            <a:avLst/>
            <a:gdLst/>
            <a:ahLst/>
            <a:cxnLst/>
            <a:rect l="l" t="t" r="r" b="b"/>
            <a:pathLst>
              <a:path w="8804510" h="5334463">
                <a:moveTo>
                  <a:pt x="0" y="0"/>
                </a:moveTo>
                <a:lnTo>
                  <a:pt x="8804510" y="0"/>
                </a:lnTo>
                <a:lnTo>
                  <a:pt x="8804510" y="5334463"/>
                </a:lnTo>
                <a:lnTo>
                  <a:pt x="0" y="5334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3694865"/>
            <a:ext cx="9483490" cy="5501412"/>
          </a:xfrm>
          <a:custGeom>
            <a:avLst/>
            <a:gdLst/>
            <a:ahLst/>
            <a:cxnLst/>
            <a:rect l="l" t="t" r="r" b="b"/>
            <a:pathLst>
              <a:path w="9483490" h="5501412">
                <a:moveTo>
                  <a:pt x="0" y="0"/>
                </a:moveTo>
                <a:lnTo>
                  <a:pt x="9483490" y="0"/>
                </a:lnTo>
                <a:lnTo>
                  <a:pt x="9483490" y="5501412"/>
                </a:lnTo>
                <a:lnTo>
                  <a:pt x="0" y="55014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" t="-33131" r="-16409" b="-17544"/>
            </a:stretch>
          </a:blipFill>
          <a:ln w="123825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483490" y="5334463"/>
            <a:ext cx="8804510" cy="4952537"/>
          </a:xfrm>
          <a:custGeom>
            <a:avLst/>
            <a:gdLst/>
            <a:ahLst/>
            <a:cxnLst/>
            <a:rect l="l" t="t" r="r" b="b"/>
            <a:pathLst>
              <a:path w="8804510" h="4952537">
                <a:moveTo>
                  <a:pt x="0" y="0"/>
                </a:moveTo>
                <a:lnTo>
                  <a:pt x="8804510" y="0"/>
                </a:lnTo>
                <a:lnTo>
                  <a:pt x="8804510" y="4952537"/>
                </a:lnTo>
                <a:lnTo>
                  <a:pt x="0" y="49525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42875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845341" y="0"/>
            <a:ext cx="1764465" cy="1764465"/>
          </a:xfrm>
          <a:custGeom>
            <a:avLst/>
            <a:gdLst/>
            <a:ahLst/>
            <a:cxnLst/>
            <a:rect l="l" t="t" r="r" b="b"/>
            <a:pathLst>
              <a:path w="1764465" h="1764465">
                <a:moveTo>
                  <a:pt x="0" y="0"/>
                </a:moveTo>
                <a:lnTo>
                  <a:pt x="1764465" y="0"/>
                </a:lnTo>
                <a:lnTo>
                  <a:pt x="1764465" y="1764465"/>
                </a:lnTo>
                <a:lnTo>
                  <a:pt x="0" y="17644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573817" y="9155852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3" y="0"/>
                </a:lnTo>
                <a:lnTo>
                  <a:pt x="2879013" y="726951"/>
                </a:lnTo>
                <a:lnTo>
                  <a:pt x="0" y="7269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983155"/>
            <a:ext cx="4332028" cy="781311"/>
            <a:chOff x="0" y="0"/>
            <a:chExt cx="10341556" cy="18651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41556" cy="1865170"/>
            </a:xfrm>
            <a:custGeom>
              <a:avLst/>
              <a:gdLst/>
              <a:ahLst/>
              <a:cxnLst/>
              <a:rect l="l" t="t" r="r" b="b"/>
              <a:pathLst>
                <a:path w="10341556" h="1865170">
                  <a:moveTo>
                    <a:pt x="0" y="0"/>
                  </a:moveTo>
                  <a:lnTo>
                    <a:pt x="10341556" y="0"/>
                  </a:lnTo>
                  <a:lnTo>
                    <a:pt x="10341556" y="1865170"/>
                  </a:lnTo>
                  <a:lnTo>
                    <a:pt x="0" y="1865170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28210" y="199510"/>
            <a:ext cx="629679" cy="629679"/>
          </a:xfrm>
          <a:custGeom>
            <a:avLst/>
            <a:gdLst/>
            <a:ahLst/>
            <a:cxnLst/>
            <a:rect l="l" t="t" r="r" b="b"/>
            <a:pathLst>
              <a:path w="629679" h="629679">
                <a:moveTo>
                  <a:pt x="0" y="0"/>
                </a:moveTo>
                <a:lnTo>
                  <a:pt x="629680" y="0"/>
                </a:lnTo>
                <a:lnTo>
                  <a:pt x="629680" y="629680"/>
                </a:lnTo>
                <a:lnTo>
                  <a:pt x="0" y="6296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19960" y="2858549"/>
            <a:ext cx="5178059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TREN SAMMEN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0822" y="958016"/>
            <a:ext cx="312172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MOTIVASJON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9960" y="1869240"/>
            <a:ext cx="7431657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1B1A1A"/>
                </a:solidFill>
                <a:latin typeface="Anton"/>
              </a:rPr>
              <a:t>HVORDAN GJØR VI DET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1B1A1A"/>
                </a:solidFill>
                <a:latin typeface="Open Sans Light"/>
              </a:rPr>
              <a:t>STASISM EHIN 2023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F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13063" y="4131208"/>
            <a:ext cx="12930563" cy="6155792"/>
          </a:xfrm>
          <a:custGeom>
            <a:avLst/>
            <a:gdLst/>
            <a:ahLst/>
            <a:cxnLst/>
            <a:rect l="l" t="t" r="r" b="b"/>
            <a:pathLst>
              <a:path w="12930563" h="6155792">
                <a:moveTo>
                  <a:pt x="0" y="0"/>
                </a:moveTo>
                <a:lnTo>
                  <a:pt x="12930564" y="0"/>
                </a:lnTo>
                <a:lnTo>
                  <a:pt x="12930564" y="6155792"/>
                </a:lnTo>
                <a:lnTo>
                  <a:pt x="0" y="6155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692094" y="665225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3" y="0"/>
                </a:lnTo>
                <a:lnTo>
                  <a:pt x="2879013" y="726950"/>
                </a:lnTo>
                <a:lnTo>
                  <a:pt x="0" y="7269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8600566"/>
            <a:ext cx="1679326" cy="1679326"/>
          </a:xfrm>
          <a:custGeom>
            <a:avLst/>
            <a:gdLst/>
            <a:ahLst/>
            <a:cxnLst/>
            <a:rect l="l" t="t" r="r" b="b"/>
            <a:pathLst>
              <a:path w="1679326" h="1679326">
                <a:moveTo>
                  <a:pt x="0" y="0"/>
                </a:moveTo>
                <a:lnTo>
                  <a:pt x="1679326" y="0"/>
                </a:lnTo>
                <a:lnTo>
                  <a:pt x="1679326" y="1679326"/>
                </a:lnTo>
                <a:lnTo>
                  <a:pt x="0" y="1679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1173095"/>
            <a:ext cx="4332028" cy="781311"/>
            <a:chOff x="0" y="0"/>
            <a:chExt cx="10341556" cy="18651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41556" cy="1865170"/>
            </a:xfrm>
            <a:custGeom>
              <a:avLst/>
              <a:gdLst/>
              <a:ahLst/>
              <a:cxnLst/>
              <a:rect l="l" t="t" r="r" b="b"/>
              <a:pathLst>
                <a:path w="10341556" h="1865170">
                  <a:moveTo>
                    <a:pt x="0" y="0"/>
                  </a:moveTo>
                  <a:lnTo>
                    <a:pt x="10341556" y="0"/>
                  </a:lnTo>
                  <a:lnTo>
                    <a:pt x="10341556" y="1865170"/>
                  </a:lnTo>
                  <a:lnTo>
                    <a:pt x="0" y="1865170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228210" y="199510"/>
            <a:ext cx="629679" cy="629679"/>
          </a:xfrm>
          <a:custGeom>
            <a:avLst/>
            <a:gdLst/>
            <a:ahLst/>
            <a:cxnLst/>
            <a:rect l="l" t="t" r="r" b="b"/>
            <a:pathLst>
              <a:path w="629679" h="629679">
                <a:moveTo>
                  <a:pt x="0" y="0"/>
                </a:moveTo>
                <a:lnTo>
                  <a:pt x="629680" y="0"/>
                </a:lnTo>
                <a:lnTo>
                  <a:pt x="629680" y="629680"/>
                </a:lnTo>
                <a:lnTo>
                  <a:pt x="0" y="6296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10822" y="3075214"/>
            <a:ext cx="964853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BELØNNINGS-MEKANISMER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0822" y="1147956"/>
            <a:ext cx="312172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MOTIVASJON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0822" y="1993798"/>
            <a:ext cx="7431657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1B1A1A"/>
                </a:solidFill>
                <a:latin typeface="Anton"/>
              </a:rPr>
              <a:t>HVORDAN GJØR VI DET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1B1A1A"/>
                </a:solidFill>
                <a:latin typeface="Open Sans Light"/>
              </a:rPr>
              <a:t>STASISM EHIN 2023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F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314401"/>
            <a:ext cx="4332028" cy="781311"/>
            <a:chOff x="0" y="0"/>
            <a:chExt cx="10341556" cy="18651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41556" cy="1865170"/>
            </a:xfrm>
            <a:custGeom>
              <a:avLst/>
              <a:gdLst/>
              <a:ahLst/>
              <a:cxnLst/>
              <a:rect l="l" t="t" r="r" b="b"/>
              <a:pathLst>
                <a:path w="10341556" h="1865170">
                  <a:moveTo>
                    <a:pt x="0" y="0"/>
                  </a:moveTo>
                  <a:lnTo>
                    <a:pt x="10341556" y="0"/>
                  </a:lnTo>
                  <a:lnTo>
                    <a:pt x="10341556" y="1865170"/>
                  </a:lnTo>
                  <a:lnTo>
                    <a:pt x="0" y="1865170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228210" y="199510"/>
            <a:ext cx="629679" cy="629679"/>
          </a:xfrm>
          <a:custGeom>
            <a:avLst/>
            <a:gdLst/>
            <a:ahLst/>
            <a:cxnLst/>
            <a:rect l="l" t="t" r="r" b="b"/>
            <a:pathLst>
              <a:path w="629679" h="629679">
                <a:moveTo>
                  <a:pt x="0" y="0"/>
                </a:moveTo>
                <a:lnTo>
                  <a:pt x="629680" y="0"/>
                </a:lnTo>
                <a:lnTo>
                  <a:pt x="629680" y="629680"/>
                </a:lnTo>
                <a:lnTo>
                  <a:pt x="0" y="629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419637" y="189037"/>
            <a:ext cx="1679326" cy="1679326"/>
          </a:xfrm>
          <a:custGeom>
            <a:avLst/>
            <a:gdLst/>
            <a:ahLst/>
            <a:cxnLst/>
            <a:rect l="l" t="t" r="r" b="b"/>
            <a:pathLst>
              <a:path w="1679326" h="1679326">
                <a:moveTo>
                  <a:pt x="0" y="0"/>
                </a:moveTo>
                <a:lnTo>
                  <a:pt x="1679326" y="0"/>
                </a:lnTo>
                <a:lnTo>
                  <a:pt x="1679326" y="1679326"/>
                </a:lnTo>
                <a:lnTo>
                  <a:pt x="0" y="16793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960246" y="4177485"/>
            <a:ext cx="16367508" cy="5179915"/>
          </a:xfrm>
          <a:custGeom>
            <a:avLst/>
            <a:gdLst/>
            <a:ahLst/>
            <a:cxnLst/>
            <a:rect l="l" t="t" r="r" b="b"/>
            <a:pathLst>
              <a:path w="16367508" h="5179915">
                <a:moveTo>
                  <a:pt x="0" y="0"/>
                </a:moveTo>
                <a:lnTo>
                  <a:pt x="16367508" y="0"/>
                </a:lnTo>
                <a:lnTo>
                  <a:pt x="16367508" y="5179915"/>
                </a:lnTo>
                <a:lnTo>
                  <a:pt x="0" y="51799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13091" y="9258300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2" y="0"/>
                </a:lnTo>
                <a:lnTo>
                  <a:pt x="2879012" y="726951"/>
                </a:lnTo>
                <a:lnTo>
                  <a:pt x="0" y="726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10822" y="3147896"/>
            <a:ext cx="14309434" cy="724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7"/>
              </a:lnSpc>
            </a:pPr>
            <a:r>
              <a:rPr lang="en-US" sz="4599">
                <a:solidFill>
                  <a:srgbClr val="FFFFFF"/>
                </a:solidFill>
                <a:latin typeface="Anton"/>
              </a:rPr>
              <a:t>TRENINGSPROGRAMMER SATT SAMMEN AV FLERE ELEMENTER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0822" y="1289262"/>
            <a:ext cx="312172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MOTIVASJON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0822" y="2090621"/>
            <a:ext cx="7431657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1B1A1A"/>
                </a:solidFill>
                <a:latin typeface="Anton"/>
              </a:rPr>
              <a:t>HVORDAN GJØR VI DET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1B1A1A"/>
                </a:solidFill>
                <a:latin typeface="Open Sans Light"/>
              </a:rPr>
              <a:t>STASISM EHIN 2023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30600" y="0"/>
            <a:ext cx="1028700" cy="10287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3499104"/>
            <a:ext cx="8930371" cy="5603808"/>
          </a:xfrm>
          <a:custGeom>
            <a:avLst/>
            <a:gdLst/>
            <a:ahLst/>
            <a:cxnLst/>
            <a:rect l="l" t="t" r="r" b="b"/>
            <a:pathLst>
              <a:path w="8930371" h="5603808">
                <a:moveTo>
                  <a:pt x="0" y="0"/>
                </a:moveTo>
                <a:lnTo>
                  <a:pt x="8930371" y="0"/>
                </a:lnTo>
                <a:lnTo>
                  <a:pt x="8930371" y="5603808"/>
                </a:lnTo>
                <a:lnTo>
                  <a:pt x="0" y="5603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477377" y="3061738"/>
            <a:ext cx="3054841" cy="771347"/>
          </a:xfrm>
          <a:custGeom>
            <a:avLst/>
            <a:gdLst/>
            <a:ahLst/>
            <a:cxnLst/>
            <a:rect l="l" t="t" r="r" b="b"/>
            <a:pathLst>
              <a:path w="3054841" h="771347">
                <a:moveTo>
                  <a:pt x="0" y="0"/>
                </a:moveTo>
                <a:lnTo>
                  <a:pt x="3054841" y="0"/>
                </a:lnTo>
                <a:lnTo>
                  <a:pt x="3054841" y="771348"/>
                </a:lnTo>
                <a:lnTo>
                  <a:pt x="0" y="7713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78796" y="8211969"/>
            <a:ext cx="1781886" cy="1781886"/>
          </a:xfrm>
          <a:custGeom>
            <a:avLst/>
            <a:gdLst/>
            <a:ahLst/>
            <a:cxnLst/>
            <a:rect l="l" t="t" r="r" b="b"/>
            <a:pathLst>
              <a:path w="1781886" h="1781886">
                <a:moveTo>
                  <a:pt x="0" y="0"/>
                </a:moveTo>
                <a:lnTo>
                  <a:pt x="1781886" y="0"/>
                </a:lnTo>
                <a:lnTo>
                  <a:pt x="1781886" y="1781886"/>
                </a:lnTo>
                <a:lnTo>
                  <a:pt x="0" y="17818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4409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395571" y="1435790"/>
            <a:ext cx="6353804" cy="869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12"/>
              </a:lnSpc>
            </a:pPr>
            <a:r>
              <a:rPr lang="en-US" sz="5400">
                <a:solidFill>
                  <a:srgbClr val="FFFFFF"/>
                </a:solidFill>
                <a:latin typeface="Anton"/>
              </a:rPr>
              <a:t>BEHANDLERS KAPASITET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53860" y="3461004"/>
            <a:ext cx="6205440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Mye oppfølging for å kunne gjøre øvelser riktig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95571" y="3193417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6F02"/>
                </a:solidFill>
                <a:latin typeface="Open Sans Bold"/>
              </a:rPr>
              <a:t>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204480" y="379730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034810" y="4718135"/>
            <a:ext cx="5951440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Begrenset plass i klinikker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376521" y="4466976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6F02"/>
                </a:solidFill>
                <a:latin typeface="Open Sans Bold"/>
              </a:rPr>
              <a:t>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034810" y="6204336"/>
            <a:ext cx="5951440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Behandling er tidkrevende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76521" y="5908511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6F02"/>
                </a:solidFill>
                <a:latin typeface="Open Sans Bold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15760" y="7461466"/>
            <a:ext cx="5951440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Ikke nok behandlere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376521" y="7178584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6F02"/>
                </a:solidFill>
                <a:latin typeface="Open Sans Bold"/>
              </a:rPr>
              <a:t>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015760" y="8730831"/>
            <a:ext cx="5951440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Kostnad begrenser adgang til behandling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376521" y="8447949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6F02"/>
                </a:solidFill>
                <a:latin typeface="Open Sans Bold"/>
              </a:rPr>
              <a:t>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375649" y="3963807"/>
            <a:ext cx="371475" cy="37147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375649" y="5578637"/>
            <a:ext cx="371475" cy="37147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432914" y="6911387"/>
            <a:ext cx="371475" cy="371475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432914" y="8530637"/>
            <a:ext cx="371475" cy="37147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390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0" y="1028700"/>
            <a:ext cx="7727137" cy="9258300"/>
            <a:chOff x="0" y="0"/>
            <a:chExt cx="8585708" cy="10287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585708" cy="10286999"/>
            </a:xfrm>
            <a:custGeom>
              <a:avLst/>
              <a:gdLst/>
              <a:ahLst/>
              <a:cxnLst/>
              <a:rect l="l" t="t" r="r" b="b"/>
              <a:pathLst>
                <a:path w="8585708" h="10286999">
                  <a:moveTo>
                    <a:pt x="8585708" y="762"/>
                  </a:moveTo>
                  <a:cubicBezTo>
                    <a:pt x="8581644" y="20447"/>
                    <a:pt x="8577961" y="40132"/>
                    <a:pt x="8573515" y="59690"/>
                  </a:cubicBezTo>
                  <a:cubicBezTo>
                    <a:pt x="8478138" y="485521"/>
                    <a:pt x="8382634" y="911225"/>
                    <a:pt x="8287258" y="1337056"/>
                  </a:cubicBezTo>
                  <a:cubicBezTo>
                    <a:pt x="8146288" y="1966722"/>
                    <a:pt x="8005699" y="2596388"/>
                    <a:pt x="7864602" y="3225927"/>
                  </a:cubicBezTo>
                  <a:cubicBezTo>
                    <a:pt x="7691247" y="3999103"/>
                    <a:pt x="7517384" y="4772152"/>
                    <a:pt x="7344029" y="5545328"/>
                  </a:cubicBezTo>
                  <a:cubicBezTo>
                    <a:pt x="7194677" y="6211443"/>
                    <a:pt x="7045579" y="6877558"/>
                    <a:pt x="6896354" y="7543800"/>
                  </a:cubicBezTo>
                  <a:cubicBezTo>
                    <a:pt x="6765290" y="8129016"/>
                    <a:pt x="6634480" y="8714105"/>
                    <a:pt x="6503162" y="9299194"/>
                  </a:cubicBezTo>
                  <a:cubicBezTo>
                    <a:pt x="6429375" y="9628250"/>
                    <a:pt x="6354953" y="9957181"/>
                    <a:pt x="6280785" y="10286237"/>
                  </a:cubicBezTo>
                  <a:cubicBezTo>
                    <a:pt x="4199382" y="10286237"/>
                    <a:pt x="2118106" y="10286110"/>
                    <a:pt x="36830" y="10286999"/>
                  </a:cubicBezTo>
                  <a:cubicBezTo>
                    <a:pt x="6731" y="10286999"/>
                    <a:pt x="0" y="10280268"/>
                    <a:pt x="0" y="10250043"/>
                  </a:cubicBezTo>
                  <a:cubicBezTo>
                    <a:pt x="762" y="6845681"/>
                    <a:pt x="762" y="3441319"/>
                    <a:pt x="0" y="36957"/>
                  </a:cubicBezTo>
                  <a:cubicBezTo>
                    <a:pt x="0" y="6731"/>
                    <a:pt x="6731" y="0"/>
                    <a:pt x="36830" y="0"/>
                  </a:cubicBezTo>
                  <a:cubicBezTo>
                    <a:pt x="2886456" y="762"/>
                    <a:pt x="5736082" y="762"/>
                    <a:pt x="8585708" y="762"/>
                  </a:cubicBezTo>
                  <a:close/>
                </a:path>
              </a:pathLst>
            </a:custGeom>
            <a:blipFill>
              <a:blip r:embed="rId4"/>
              <a:stretch>
                <a:fillRect l="-52801" r="-2669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4848124" y="818353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3" y="0"/>
                </a:lnTo>
                <a:lnTo>
                  <a:pt x="2879013" y="726950"/>
                </a:lnTo>
                <a:lnTo>
                  <a:pt x="0" y="7269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4181102" y="7063569"/>
            <a:ext cx="3223431" cy="3223431"/>
          </a:xfrm>
          <a:custGeom>
            <a:avLst/>
            <a:gdLst/>
            <a:ahLst/>
            <a:cxnLst/>
            <a:rect l="l" t="t" r="r" b="b"/>
            <a:pathLst>
              <a:path w="3223431" h="3223431">
                <a:moveTo>
                  <a:pt x="0" y="0"/>
                </a:moveTo>
                <a:lnTo>
                  <a:pt x="3223431" y="0"/>
                </a:lnTo>
                <a:lnTo>
                  <a:pt x="3223431" y="3223431"/>
                </a:lnTo>
                <a:lnTo>
                  <a:pt x="0" y="32234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8939238" y="3925707"/>
            <a:ext cx="6948232" cy="5425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Flere behandlere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-eller-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Redusere tidsbruk per pasient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Bruk teknologi - la pasienten gjøre mer av jobben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Krev mindre plass - øvelser hjemme eller på sengepost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75649" y="981075"/>
            <a:ext cx="964853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BEHANDLERS KAPASITET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375649" y="1739900"/>
            <a:ext cx="9648534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FF6F02"/>
                </a:solidFill>
                <a:latin typeface="Anton"/>
              </a:rPr>
              <a:t>HVORDAN LØSER MAN DET?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63179"/>
            <a:ext cx="6512319" cy="6623821"/>
          </a:xfrm>
          <a:custGeom>
            <a:avLst/>
            <a:gdLst/>
            <a:ahLst/>
            <a:cxnLst/>
            <a:rect l="l" t="t" r="r" b="b"/>
            <a:pathLst>
              <a:path w="6512319" h="6623821">
                <a:moveTo>
                  <a:pt x="0" y="0"/>
                </a:moveTo>
                <a:lnTo>
                  <a:pt x="6512319" y="0"/>
                </a:lnTo>
                <a:lnTo>
                  <a:pt x="6512319" y="6623821"/>
                </a:lnTo>
                <a:lnTo>
                  <a:pt x="0" y="66238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918" t="-96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10119053"/>
            <a:ext cx="2283181" cy="167947"/>
            <a:chOff x="0" y="0"/>
            <a:chExt cx="601332" cy="442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1332" cy="44233"/>
            </a:xfrm>
            <a:custGeom>
              <a:avLst/>
              <a:gdLst/>
              <a:ahLst/>
              <a:cxnLst/>
              <a:rect l="l" t="t" r="r" b="b"/>
              <a:pathLst>
                <a:path w="601332" h="44233">
                  <a:moveTo>
                    <a:pt x="0" y="0"/>
                  </a:moveTo>
                  <a:lnTo>
                    <a:pt x="601332" y="0"/>
                  </a:lnTo>
                  <a:lnTo>
                    <a:pt x="601332" y="44233"/>
                  </a:lnTo>
                  <a:lnTo>
                    <a:pt x="0" y="4423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601332" cy="101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88737"/>
            <a:ext cx="10632391" cy="83771"/>
            <a:chOff x="0" y="0"/>
            <a:chExt cx="2800301" cy="220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00301" cy="22063"/>
            </a:xfrm>
            <a:custGeom>
              <a:avLst/>
              <a:gdLst/>
              <a:ahLst/>
              <a:cxnLst/>
              <a:rect l="l" t="t" r="r" b="b"/>
              <a:pathLst>
                <a:path w="2800301" h="22063">
                  <a:moveTo>
                    <a:pt x="0" y="0"/>
                  </a:moveTo>
                  <a:lnTo>
                    <a:pt x="2800301" y="0"/>
                  </a:lnTo>
                  <a:lnTo>
                    <a:pt x="2800301" y="22063"/>
                  </a:lnTo>
                  <a:lnTo>
                    <a:pt x="0" y="2206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800301" cy="792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4409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3387535" y="210347"/>
            <a:ext cx="4701983" cy="979580"/>
          </a:xfrm>
          <a:custGeom>
            <a:avLst/>
            <a:gdLst/>
            <a:ahLst/>
            <a:cxnLst/>
            <a:rect l="l" t="t" r="r" b="b"/>
            <a:pathLst>
              <a:path w="4701983" h="979580">
                <a:moveTo>
                  <a:pt x="0" y="0"/>
                </a:moveTo>
                <a:lnTo>
                  <a:pt x="4701983" y="0"/>
                </a:lnTo>
                <a:lnTo>
                  <a:pt x="4701983" y="979580"/>
                </a:lnTo>
                <a:lnTo>
                  <a:pt x="0" y="9795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0" y="2784940"/>
            <a:ext cx="18288000" cy="878240"/>
            <a:chOff x="0" y="0"/>
            <a:chExt cx="34546004" cy="16589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4546003" cy="1658993"/>
            </a:xfrm>
            <a:custGeom>
              <a:avLst/>
              <a:gdLst/>
              <a:ahLst/>
              <a:cxnLst/>
              <a:rect l="l" t="t" r="r" b="b"/>
              <a:pathLst>
                <a:path w="34546003" h="1658993">
                  <a:moveTo>
                    <a:pt x="0" y="0"/>
                  </a:moveTo>
                  <a:lnTo>
                    <a:pt x="34546003" y="0"/>
                  </a:lnTo>
                  <a:lnTo>
                    <a:pt x="34546003" y="1658993"/>
                  </a:lnTo>
                  <a:lnTo>
                    <a:pt x="0" y="1658993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538910"/>
            <a:ext cx="7932024" cy="878240"/>
            <a:chOff x="0" y="0"/>
            <a:chExt cx="14983581" cy="165899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983582" cy="1658993"/>
            </a:xfrm>
            <a:custGeom>
              <a:avLst/>
              <a:gdLst/>
              <a:ahLst/>
              <a:cxnLst/>
              <a:rect l="l" t="t" r="r" b="b"/>
              <a:pathLst>
                <a:path w="14983582" h="1658993">
                  <a:moveTo>
                    <a:pt x="0" y="0"/>
                  </a:moveTo>
                  <a:lnTo>
                    <a:pt x="14983582" y="0"/>
                  </a:lnTo>
                  <a:lnTo>
                    <a:pt x="14983582" y="1658993"/>
                  </a:lnTo>
                  <a:lnTo>
                    <a:pt x="0" y="165899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6512319" y="3663179"/>
            <a:ext cx="11775681" cy="6623821"/>
          </a:xfrm>
          <a:custGeom>
            <a:avLst/>
            <a:gdLst/>
            <a:ahLst/>
            <a:cxnLst/>
            <a:rect l="l" t="t" r="r" b="b"/>
            <a:pathLst>
              <a:path w="11775681" h="6623821">
                <a:moveTo>
                  <a:pt x="0" y="0"/>
                </a:moveTo>
                <a:lnTo>
                  <a:pt x="11775681" y="0"/>
                </a:lnTo>
                <a:lnTo>
                  <a:pt x="11775681" y="6623821"/>
                </a:lnTo>
                <a:lnTo>
                  <a:pt x="0" y="66238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9061792" y="2797022"/>
            <a:ext cx="6676735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KI SOM PERSONLIG TRENER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43050" y="601348"/>
            <a:ext cx="6388974" cy="724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8"/>
              </a:lnSpc>
            </a:pPr>
            <a:r>
              <a:rPr lang="en-US" sz="4600">
                <a:solidFill>
                  <a:srgbClr val="FFFFFF"/>
                </a:solidFill>
                <a:latin typeface="Anton"/>
              </a:rPr>
              <a:t>BEHANDLERS KAPASITET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43050" y="1369525"/>
            <a:ext cx="6388974" cy="958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000">
                <a:solidFill>
                  <a:srgbClr val="FF6F02"/>
                </a:solidFill>
                <a:latin typeface="Anton"/>
              </a:rPr>
              <a:t>HVA GJØR STASISM?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92500" y="10137246"/>
            <a:ext cx="2283181" cy="167947"/>
            <a:chOff x="0" y="0"/>
            <a:chExt cx="601332" cy="442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1332" cy="44233"/>
            </a:xfrm>
            <a:custGeom>
              <a:avLst/>
              <a:gdLst/>
              <a:ahLst/>
              <a:cxnLst/>
              <a:rect l="l" t="t" r="r" b="b"/>
              <a:pathLst>
                <a:path w="601332" h="44233">
                  <a:moveTo>
                    <a:pt x="0" y="0"/>
                  </a:moveTo>
                  <a:lnTo>
                    <a:pt x="601332" y="0"/>
                  </a:lnTo>
                  <a:lnTo>
                    <a:pt x="601332" y="44233"/>
                  </a:lnTo>
                  <a:lnTo>
                    <a:pt x="0" y="4423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01332" cy="101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13997952" y="1502042"/>
            <a:ext cx="4290048" cy="83449"/>
            <a:chOff x="0" y="0"/>
            <a:chExt cx="1129889" cy="219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9889" cy="21978"/>
            </a:xfrm>
            <a:custGeom>
              <a:avLst/>
              <a:gdLst/>
              <a:ahLst/>
              <a:cxnLst/>
              <a:rect l="l" t="t" r="r" b="b"/>
              <a:pathLst>
                <a:path w="1129889" h="21978">
                  <a:moveTo>
                    <a:pt x="0" y="0"/>
                  </a:moveTo>
                  <a:lnTo>
                    <a:pt x="1129889" y="0"/>
                  </a:lnTo>
                  <a:lnTo>
                    <a:pt x="1129889" y="21978"/>
                  </a:lnTo>
                  <a:lnTo>
                    <a:pt x="0" y="219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129889" cy="79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64409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0" y="1816251"/>
            <a:ext cx="6772455" cy="878240"/>
            <a:chOff x="0" y="0"/>
            <a:chExt cx="12793157" cy="16589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793157" cy="1658993"/>
            </a:xfrm>
            <a:custGeom>
              <a:avLst/>
              <a:gdLst/>
              <a:ahLst/>
              <a:cxnLst/>
              <a:rect l="l" t="t" r="r" b="b"/>
              <a:pathLst>
                <a:path w="12793157" h="1658993">
                  <a:moveTo>
                    <a:pt x="0" y="0"/>
                  </a:moveTo>
                  <a:lnTo>
                    <a:pt x="12793157" y="0"/>
                  </a:lnTo>
                  <a:lnTo>
                    <a:pt x="12793157" y="1658993"/>
                  </a:lnTo>
                  <a:lnTo>
                    <a:pt x="0" y="1658993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912856" y="471909"/>
            <a:ext cx="4701983" cy="979580"/>
          </a:xfrm>
          <a:custGeom>
            <a:avLst/>
            <a:gdLst/>
            <a:ahLst/>
            <a:cxnLst/>
            <a:rect l="l" t="t" r="r" b="b"/>
            <a:pathLst>
              <a:path w="4701983" h="979580">
                <a:moveTo>
                  <a:pt x="0" y="0"/>
                </a:moveTo>
                <a:lnTo>
                  <a:pt x="4701983" y="0"/>
                </a:lnTo>
                <a:lnTo>
                  <a:pt x="4701983" y="979580"/>
                </a:lnTo>
                <a:lnTo>
                  <a:pt x="0" y="979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 rot="-10800000">
            <a:off x="11027780" y="8080725"/>
            <a:ext cx="4236068" cy="3706560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515545" y="8071200"/>
            <a:ext cx="6772455" cy="878240"/>
            <a:chOff x="0" y="0"/>
            <a:chExt cx="12793157" cy="165899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793157" cy="1658993"/>
            </a:xfrm>
            <a:custGeom>
              <a:avLst/>
              <a:gdLst/>
              <a:ahLst/>
              <a:cxnLst/>
              <a:rect l="l" t="t" r="r" b="b"/>
              <a:pathLst>
                <a:path w="12793157" h="1658993">
                  <a:moveTo>
                    <a:pt x="0" y="0"/>
                  </a:moveTo>
                  <a:lnTo>
                    <a:pt x="12793157" y="0"/>
                  </a:lnTo>
                  <a:lnTo>
                    <a:pt x="12793157" y="1658993"/>
                  </a:lnTo>
                  <a:lnTo>
                    <a:pt x="0" y="1658993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412937" y="-1012069"/>
            <a:ext cx="4236068" cy="3706560"/>
            <a:chOff x="0" y="0"/>
            <a:chExt cx="812800" cy="7112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0" y="8033100"/>
            <a:ext cx="6649528" cy="736241"/>
            <a:chOff x="0" y="0"/>
            <a:chExt cx="14983581" cy="16589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983582" cy="1658993"/>
            </a:xfrm>
            <a:custGeom>
              <a:avLst/>
              <a:gdLst/>
              <a:ahLst/>
              <a:cxnLst/>
              <a:rect l="l" t="t" r="r" b="b"/>
              <a:pathLst>
                <a:path w="14983582" h="1658993">
                  <a:moveTo>
                    <a:pt x="0" y="0"/>
                  </a:moveTo>
                  <a:lnTo>
                    <a:pt x="14983582" y="0"/>
                  </a:lnTo>
                  <a:lnTo>
                    <a:pt x="14983582" y="1658993"/>
                  </a:lnTo>
                  <a:lnTo>
                    <a:pt x="0" y="165899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417609" y="88737"/>
            <a:ext cx="9870391" cy="109171"/>
            <a:chOff x="0" y="0"/>
            <a:chExt cx="2599609" cy="2875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599609" cy="28753"/>
            </a:xfrm>
            <a:custGeom>
              <a:avLst/>
              <a:gdLst/>
              <a:ahLst/>
              <a:cxnLst/>
              <a:rect l="l" t="t" r="r" b="b"/>
              <a:pathLst>
                <a:path w="2599609" h="28753">
                  <a:moveTo>
                    <a:pt x="0" y="0"/>
                  </a:moveTo>
                  <a:lnTo>
                    <a:pt x="2599609" y="0"/>
                  </a:lnTo>
                  <a:lnTo>
                    <a:pt x="2599609" y="28753"/>
                  </a:lnTo>
                  <a:lnTo>
                    <a:pt x="0" y="287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2599609" cy="85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4219854" y="2694490"/>
            <a:ext cx="9470920" cy="5338610"/>
          </a:xfrm>
          <a:custGeom>
            <a:avLst/>
            <a:gdLst/>
            <a:ahLst/>
            <a:cxnLst/>
            <a:rect l="l" t="t" r="r" b="b"/>
            <a:pathLst>
              <a:path w="9470920" h="5338610">
                <a:moveTo>
                  <a:pt x="0" y="0"/>
                </a:moveTo>
                <a:lnTo>
                  <a:pt x="9470919" y="0"/>
                </a:lnTo>
                <a:lnTo>
                  <a:pt x="9470919" y="5338610"/>
                </a:lnTo>
                <a:lnTo>
                  <a:pt x="0" y="53386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514350" y="1923266"/>
            <a:ext cx="8549150" cy="63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19"/>
              </a:lnSpc>
            </a:pPr>
            <a:r>
              <a:rPr lang="en-US" sz="3999">
                <a:solidFill>
                  <a:srgbClr val="FFFFFF"/>
                </a:solidFill>
                <a:latin typeface="Anton"/>
              </a:rPr>
              <a:t>DATAINNSAMLING,ANALYSE OG PRESENTASJON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750904" y="8178215"/>
            <a:ext cx="6460835" cy="63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19"/>
              </a:lnSpc>
            </a:pPr>
            <a:r>
              <a:rPr lang="en-US" sz="3999">
                <a:solidFill>
                  <a:srgbClr val="FFFFFF"/>
                </a:solidFill>
                <a:latin typeface="Anton"/>
              </a:rPr>
              <a:t>DATAPRESENTASJON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93561" y="8071298"/>
            <a:ext cx="5355967" cy="621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36"/>
              </a:lnSpc>
            </a:pPr>
            <a:r>
              <a:rPr lang="en-US" sz="3856">
                <a:solidFill>
                  <a:srgbClr val="FFFFFF"/>
                </a:solidFill>
                <a:latin typeface="Anton"/>
              </a:rPr>
              <a:t>BEHANDLERS KAPASITET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93561" y="8731241"/>
            <a:ext cx="5355967" cy="801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38"/>
              </a:lnSpc>
            </a:pPr>
            <a:r>
              <a:rPr lang="en-US" sz="5029">
                <a:solidFill>
                  <a:srgbClr val="FF6F02"/>
                </a:solidFill>
                <a:latin typeface="Anton"/>
              </a:rPr>
              <a:t>HVA GJØR STASISM?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528579" y="2449763"/>
            <a:ext cx="2872783" cy="3568570"/>
            <a:chOff x="0" y="0"/>
            <a:chExt cx="3830378" cy="4758093"/>
          </a:xfrm>
        </p:grpSpPr>
        <p:grpSp>
          <p:nvGrpSpPr>
            <p:cNvPr id="3" name="Group 3"/>
            <p:cNvGrpSpPr/>
            <p:nvPr/>
          </p:nvGrpSpPr>
          <p:grpSpPr>
            <a:xfrm rot="-5400000">
              <a:off x="272813" y="1200529"/>
              <a:ext cx="4758093" cy="2357035"/>
              <a:chOff x="0" y="0"/>
              <a:chExt cx="653128" cy="32354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53128" cy="323543"/>
              </a:xfrm>
              <a:custGeom>
                <a:avLst/>
                <a:gdLst/>
                <a:ahLst/>
                <a:cxnLst/>
                <a:rect l="l" t="t" r="r" b="b"/>
                <a:pathLst>
                  <a:path w="653128" h="323543">
                    <a:moveTo>
                      <a:pt x="217827" y="304474"/>
                    </a:moveTo>
                    <a:cubicBezTo>
                      <a:pt x="251311" y="315987"/>
                      <a:pt x="289378" y="323543"/>
                      <a:pt x="326740" y="323543"/>
                    </a:cubicBezTo>
                    <a:cubicBezTo>
                      <a:pt x="364103" y="323543"/>
                      <a:pt x="400055" y="317066"/>
                      <a:pt x="433186" y="305552"/>
                    </a:cubicBezTo>
                    <a:cubicBezTo>
                      <a:pt x="433892" y="305192"/>
                      <a:pt x="434596" y="305192"/>
                      <a:pt x="435301" y="304833"/>
                    </a:cubicBezTo>
                    <a:cubicBezTo>
                      <a:pt x="559723" y="258778"/>
                      <a:pt x="651366" y="137164"/>
                      <a:pt x="653128" y="5908"/>
                    </a:cubicBezTo>
                    <a:lnTo>
                      <a:pt x="653128" y="0"/>
                    </a:lnTo>
                    <a:lnTo>
                      <a:pt x="0" y="0"/>
                    </a:lnTo>
                    <a:lnTo>
                      <a:pt x="0" y="5904"/>
                    </a:lnTo>
                    <a:cubicBezTo>
                      <a:pt x="1762" y="137883"/>
                      <a:pt x="91995" y="259498"/>
                      <a:pt x="217827" y="304474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76200" cap="sq">
                <a:solidFill>
                  <a:srgbClr val="FF6F02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85725"/>
                <a:ext cx="653128" cy="282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0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0" y="105953"/>
              <a:ext cx="1591763" cy="4542173"/>
              <a:chOff x="0" y="0"/>
              <a:chExt cx="301506" cy="86036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01506" cy="860362"/>
              </a:xfrm>
              <a:custGeom>
                <a:avLst/>
                <a:gdLst/>
                <a:ahLst/>
                <a:cxnLst/>
                <a:rect l="l" t="t" r="r" b="b"/>
                <a:pathLst>
                  <a:path w="301506" h="860362">
                    <a:moveTo>
                      <a:pt x="0" y="0"/>
                    </a:moveTo>
                    <a:lnTo>
                      <a:pt x="301506" y="0"/>
                    </a:lnTo>
                    <a:lnTo>
                      <a:pt x="301506" y="860362"/>
                    </a:lnTo>
                    <a:lnTo>
                      <a:pt x="0" y="860362"/>
                    </a:ln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66675"/>
                <a:ext cx="301506" cy="9270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00"/>
                  </a:lnSpc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975366" y="5945349"/>
            <a:ext cx="2874443" cy="3568570"/>
            <a:chOff x="0" y="0"/>
            <a:chExt cx="3832591" cy="4758093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-1200529" y="1200529"/>
              <a:ext cx="4758093" cy="2357035"/>
              <a:chOff x="0" y="0"/>
              <a:chExt cx="653128" cy="32354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53128" cy="323543"/>
              </a:xfrm>
              <a:custGeom>
                <a:avLst/>
                <a:gdLst/>
                <a:ahLst/>
                <a:cxnLst/>
                <a:rect l="l" t="t" r="r" b="b"/>
                <a:pathLst>
                  <a:path w="653128" h="323543">
                    <a:moveTo>
                      <a:pt x="217827" y="304474"/>
                    </a:moveTo>
                    <a:cubicBezTo>
                      <a:pt x="251311" y="315987"/>
                      <a:pt x="289378" y="323543"/>
                      <a:pt x="326740" y="323543"/>
                    </a:cubicBezTo>
                    <a:cubicBezTo>
                      <a:pt x="364103" y="323543"/>
                      <a:pt x="400055" y="317066"/>
                      <a:pt x="433186" y="305552"/>
                    </a:cubicBezTo>
                    <a:cubicBezTo>
                      <a:pt x="433892" y="305192"/>
                      <a:pt x="434596" y="305192"/>
                      <a:pt x="435301" y="304833"/>
                    </a:cubicBezTo>
                    <a:cubicBezTo>
                      <a:pt x="559723" y="258778"/>
                      <a:pt x="651366" y="137164"/>
                      <a:pt x="653128" y="5908"/>
                    </a:cubicBezTo>
                    <a:lnTo>
                      <a:pt x="653128" y="0"/>
                    </a:lnTo>
                    <a:lnTo>
                      <a:pt x="0" y="0"/>
                    </a:lnTo>
                    <a:lnTo>
                      <a:pt x="0" y="5904"/>
                    </a:lnTo>
                    <a:cubicBezTo>
                      <a:pt x="1762" y="137883"/>
                      <a:pt x="91995" y="259498"/>
                      <a:pt x="217827" y="304474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76200" cap="sq">
                <a:solidFill>
                  <a:srgbClr val="FF6F02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66675"/>
                <a:ext cx="653128" cy="2632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0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240828" y="105953"/>
              <a:ext cx="1591763" cy="4542173"/>
              <a:chOff x="0" y="0"/>
              <a:chExt cx="301506" cy="86036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01506" cy="860362"/>
              </a:xfrm>
              <a:custGeom>
                <a:avLst/>
                <a:gdLst/>
                <a:ahLst/>
                <a:cxnLst/>
                <a:rect l="l" t="t" r="r" b="b"/>
                <a:pathLst>
                  <a:path w="301506" h="860362">
                    <a:moveTo>
                      <a:pt x="0" y="0"/>
                    </a:moveTo>
                    <a:lnTo>
                      <a:pt x="301506" y="0"/>
                    </a:lnTo>
                    <a:lnTo>
                      <a:pt x="301506" y="860362"/>
                    </a:lnTo>
                    <a:lnTo>
                      <a:pt x="0" y="860362"/>
                    </a:ln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66675"/>
                <a:ext cx="301506" cy="9270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00"/>
                  </a:lnSpc>
                </a:pPr>
                <a:endParaRPr/>
              </a:p>
            </p:txBody>
          </p:sp>
        </p:grpSp>
      </p:grpSp>
      <p:sp>
        <p:nvSpPr>
          <p:cNvPr id="16" name="AutoShape 16"/>
          <p:cNvSpPr/>
          <p:nvPr/>
        </p:nvSpPr>
        <p:spPr>
          <a:xfrm>
            <a:off x="2720766" y="9475819"/>
            <a:ext cx="15573396" cy="0"/>
          </a:xfrm>
          <a:prstGeom prst="line">
            <a:avLst/>
          </a:prstGeom>
          <a:ln w="76200" cap="flat">
            <a:solidFill>
              <a:srgbClr val="FF6F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16192500" y="10137246"/>
            <a:ext cx="2283181" cy="167947"/>
            <a:chOff x="0" y="0"/>
            <a:chExt cx="601332" cy="442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1332" cy="44233"/>
            </a:xfrm>
            <a:custGeom>
              <a:avLst/>
              <a:gdLst/>
              <a:ahLst/>
              <a:cxnLst/>
              <a:rect l="l" t="t" r="r" b="b"/>
              <a:pathLst>
                <a:path w="601332" h="44233">
                  <a:moveTo>
                    <a:pt x="0" y="0"/>
                  </a:moveTo>
                  <a:lnTo>
                    <a:pt x="601332" y="0"/>
                  </a:lnTo>
                  <a:lnTo>
                    <a:pt x="601332" y="44233"/>
                  </a:lnTo>
                  <a:lnTo>
                    <a:pt x="0" y="4423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601332" cy="101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64409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21"/>
          <p:cNvGrpSpPr/>
          <p:nvPr/>
        </p:nvGrpSpPr>
        <p:grpSpPr>
          <a:xfrm>
            <a:off x="3629137" y="2705485"/>
            <a:ext cx="2139963" cy="2969948"/>
            <a:chOff x="0" y="0"/>
            <a:chExt cx="7401874" cy="1027269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401875" cy="10272692"/>
            </a:xfrm>
            <a:custGeom>
              <a:avLst/>
              <a:gdLst/>
              <a:ahLst/>
              <a:cxnLst/>
              <a:rect l="l" t="t" r="r" b="b"/>
              <a:pathLst>
                <a:path w="7401875" h="10272692">
                  <a:moveTo>
                    <a:pt x="0" y="0"/>
                  </a:moveTo>
                  <a:lnTo>
                    <a:pt x="7401875" y="0"/>
                  </a:lnTo>
                  <a:lnTo>
                    <a:pt x="7401875" y="10272692"/>
                  </a:lnTo>
                  <a:lnTo>
                    <a:pt x="0" y="10272692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AutoShape 23"/>
          <p:cNvSpPr/>
          <p:nvPr/>
        </p:nvSpPr>
        <p:spPr>
          <a:xfrm>
            <a:off x="4699119" y="2487863"/>
            <a:ext cx="0" cy="602163"/>
          </a:xfrm>
          <a:prstGeom prst="line">
            <a:avLst/>
          </a:prstGeom>
          <a:ln w="76200" cap="flat">
            <a:solidFill>
              <a:srgbClr val="FFFFFF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7571536" y="2705485"/>
            <a:ext cx="2292363" cy="2969948"/>
            <a:chOff x="0" y="0"/>
            <a:chExt cx="7929008" cy="1027269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929007" cy="10272692"/>
            </a:xfrm>
            <a:custGeom>
              <a:avLst/>
              <a:gdLst/>
              <a:ahLst/>
              <a:cxnLst/>
              <a:rect l="l" t="t" r="r" b="b"/>
              <a:pathLst>
                <a:path w="7929007" h="10272692">
                  <a:moveTo>
                    <a:pt x="0" y="0"/>
                  </a:moveTo>
                  <a:lnTo>
                    <a:pt x="7929007" y="0"/>
                  </a:lnTo>
                  <a:lnTo>
                    <a:pt x="7929007" y="10272692"/>
                  </a:lnTo>
                  <a:lnTo>
                    <a:pt x="0" y="102726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958127" y="2705485"/>
            <a:ext cx="2139963" cy="2969948"/>
            <a:chOff x="0" y="0"/>
            <a:chExt cx="7401874" cy="1027269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401875" cy="10272692"/>
            </a:xfrm>
            <a:custGeom>
              <a:avLst/>
              <a:gdLst/>
              <a:ahLst/>
              <a:cxnLst/>
              <a:rect l="l" t="t" r="r" b="b"/>
              <a:pathLst>
                <a:path w="7401875" h="10272692">
                  <a:moveTo>
                    <a:pt x="0" y="0"/>
                  </a:moveTo>
                  <a:lnTo>
                    <a:pt x="7401875" y="0"/>
                  </a:lnTo>
                  <a:lnTo>
                    <a:pt x="7401875" y="10272692"/>
                  </a:lnTo>
                  <a:lnTo>
                    <a:pt x="0" y="10272692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44849" y="6180108"/>
            <a:ext cx="2332794" cy="2969948"/>
            <a:chOff x="0" y="0"/>
            <a:chExt cx="8068852" cy="1027269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068852" cy="10272692"/>
            </a:xfrm>
            <a:custGeom>
              <a:avLst/>
              <a:gdLst/>
              <a:ahLst/>
              <a:cxnLst/>
              <a:rect l="l" t="t" r="r" b="b"/>
              <a:pathLst>
                <a:path w="8068852" h="10272692">
                  <a:moveTo>
                    <a:pt x="0" y="0"/>
                  </a:moveTo>
                  <a:lnTo>
                    <a:pt x="8068852" y="0"/>
                  </a:lnTo>
                  <a:lnTo>
                    <a:pt x="8068852" y="10272692"/>
                  </a:lnTo>
                  <a:lnTo>
                    <a:pt x="0" y="102726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542341" y="6170733"/>
            <a:ext cx="2139963" cy="2969948"/>
            <a:chOff x="0" y="0"/>
            <a:chExt cx="7401874" cy="1027269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401875" cy="10272692"/>
            </a:xfrm>
            <a:custGeom>
              <a:avLst/>
              <a:gdLst/>
              <a:ahLst/>
              <a:cxnLst/>
              <a:rect l="l" t="t" r="r" b="b"/>
              <a:pathLst>
                <a:path w="7401875" h="10272692">
                  <a:moveTo>
                    <a:pt x="0" y="0"/>
                  </a:moveTo>
                  <a:lnTo>
                    <a:pt x="7401875" y="0"/>
                  </a:lnTo>
                  <a:lnTo>
                    <a:pt x="7401875" y="10272692"/>
                  </a:lnTo>
                  <a:lnTo>
                    <a:pt x="0" y="10272692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Freeform 32"/>
          <p:cNvSpPr/>
          <p:nvPr/>
        </p:nvSpPr>
        <p:spPr>
          <a:xfrm>
            <a:off x="3629137" y="4190459"/>
            <a:ext cx="2139963" cy="1513399"/>
          </a:xfrm>
          <a:custGeom>
            <a:avLst/>
            <a:gdLst/>
            <a:ahLst/>
            <a:cxnLst/>
            <a:rect l="l" t="t" r="r" b="b"/>
            <a:pathLst>
              <a:path w="2139963" h="1513399">
                <a:moveTo>
                  <a:pt x="0" y="0"/>
                </a:moveTo>
                <a:lnTo>
                  <a:pt x="2139963" y="0"/>
                </a:lnTo>
                <a:lnTo>
                  <a:pt x="2139963" y="1513399"/>
                </a:lnTo>
                <a:lnTo>
                  <a:pt x="0" y="15133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77" r="-37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7571536" y="4190459"/>
            <a:ext cx="2292363" cy="1513399"/>
          </a:xfrm>
          <a:custGeom>
            <a:avLst/>
            <a:gdLst/>
            <a:ahLst/>
            <a:cxnLst/>
            <a:rect l="l" t="t" r="r" b="b"/>
            <a:pathLst>
              <a:path w="2292363" h="1513399">
                <a:moveTo>
                  <a:pt x="0" y="0"/>
                </a:moveTo>
                <a:lnTo>
                  <a:pt x="2292363" y="0"/>
                </a:lnTo>
                <a:lnTo>
                  <a:pt x="2292363" y="1513399"/>
                </a:lnTo>
                <a:lnTo>
                  <a:pt x="0" y="15133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291" t="-1614" b="-16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1960624" y="4190459"/>
            <a:ext cx="2137467" cy="1513399"/>
          </a:xfrm>
          <a:custGeom>
            <a:avLst/>
            <a:gdLst/>
            <a:ahLst/>
            <a:cxnLst/>
            <a:rect l="l" t="t" r="r" b="b"/>
            <a:pathLst>
              <a:path w="2137467" h="1513399">
                <a:moveTo>
                  <a:pt x="0" y="0"/>
                </a:moveTo>
                <a:lnTo>
                  <a:pt x="2137467" y="0"/>
                </a:lnTo>
                <a:lnTo>
                  <a:pt x="2137467" y="1513399"/>
                </a:lnTo>
                <a:lnTo>
                  <a:pt x="0" y="15133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380" r="-38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9844849" y="7636657"/>
            <a:ext cx="2332794" cy="1513399"/>
          </a:xfrm>
          <a:custGeom>
            <a:avLst/>
            <a:gdLst/>
            <a:ahLst/>
            <a:cxnLst/>
            <a:rect l="l" t="t" r="r" b="b"/>
            <a:pathLst>
              <a:path w="2332794" h="1513399">
                <a:moveTo>
                  <a:pt x="0" y="0"/>
                </a:moveTo>
                <a:lnTo>
                  <a:pt x="2332794" y="0"/>
                </a:lnTo>
                <a:lnTo>
                  <a:pt x="2332794" y="1513399"/>
                </a:lnTo>
                <a:lnTo>
                  <a:pt x="0" y="15133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385" t="-2474" b="-24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5542341" y="7627282"/>
            <a:ext cx="2139963" cy="1513399"/>
          </a:xfrm>
          <a:custGeom>
            <a:avLst/>
            <a:gdLst/>
            <a:ahLst/>
            <a:cxnLst/>
            <a:rect l="l" t="t" r="r" b="b"/>
            <a:pathLst>
              <a:path w="2139963" h="1513399">
                <a:moveTo>
                  <a:pt x="0" y="0"/>
                </a:moveTo>
                <a:lnTo>
                  <a:pt x="2139963" y="0"/>
                </a:lnTo>
                <a:lnTo>
                  <a:pt x="2139963" y="1513399"/>
                </a:lnTo>
                <a:lnTo>
                  <a:pt x="0" y="15133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377" r="-37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AutoShape 37"/>
          <p:cNvSpPr/>
          <p:nvPr/>
        </p:nvSpPr>
        <p:spPr>
          <a:xfrm>
            <a:off x="8755818" y="2487863"/>
            <a:ext cx="0" cy="602163"/>
          </a:xfrm>
          <a:prstGeom prst="line">
            <a:avLst/>
          </a:prstGeom>
          <a:ln w="76200" cap="flat">
            <a:solidFill>
              <a:srgbClr val="FF6F02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8" name="AutoShape 38"/>
          <p:cNvSpPr/>
          <p:nvPr/>
        </p:nvSpPr>
        <p:spPr>
          <a:xfrm>
            <a:off x="13029357" y="2475636"/>
            <a:ext cx="0" cy="602163"/>
          </a:xfrm>
          <a:prstGeom prst="line">
            <a:avLst/>
          </a:prstGeom>
          <a:ln w="76200" cap="flat">
            <a:solidFill>
              <a:srgbClr val="FFFFFF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9" name="AutoShape 39"/>
          <p:cNvSpPr/>
          <p:nvPr/>
        </p:nvSpPr>
        <p:spPr>
          <a:xfrm>
            <a:off x="0" y="2475636"/>
            <a:ext cx="15642927" cy="12227"/>
          </a:xfrm>
          <a:prstGeom prst="line">
            <a:avLst/>
          </a:prstGeom>
          <a:ln w="76200" cap="flat">
            <a:solidFill>
              <a:srgbClr val="FF6F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" name="AutoShape 40"/>
          <p:cNvSpPr/>
          <p:nvPr/>
        </p:nvSpPr>
        <p:spPr>
          <a:xfrm>
            <a:off x="6612322" y="6018333"/>
            <a:ext cx="0" cy="602163"/>
          </a:xfrm>
          <a:prstGeom prst="line">
            <a:avLst/>
          </a:prstGeom>
          <a:ln w="76200" cap="flat">
            <a:solidFill>
              <a:srgbClr val="FFFFFF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" name="AutoShape 41"/>
          <p:cNvSpPr/>
          <p:nvPr/>
        </p:nvSpPr>
        <p:spPr>
          <a:xfrm>
            <a:off x="11011246" y="5999133"/>
            <a:ext cx="0" cy="602163"/>
          </a:xfrm>
          <a:prstGeom prst="line">
            <a:avLst/>
          </a:prstGeom>
          <a:ln w="76200" cap="flat">
            <a:solidFill>
              <a:srgbClr val="FF6F02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2" name="AutoShape 42"/>
          <p:cNvSpPr/>
          <p:nvPr/>
        </p:nvSpPr>
        <p:spPr>
          <a:xfrm>
            <a:off x="2720636" y="5980233"/>
            <a:ext cx="12922291" cy="0"/>
          </a:xfrm>
          <a:prstGeom prst="line">
            <a:avLst/>
          </a:prstGeom>
          <a:ln w="76200" cap="flat">
            <a:solidFill>
              <a:srgbClr val="FF6F0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3" name="Group 43"/>
          <p:cNvGrpSpPr/>
          <p:nvPr/>
        </p:nvGrpSpPr>
        <p:grpSpPr>
          <a:xfrm>
            <a:off x="8755818" y="8009058"/>
            <a:ext cx="832261" cy="832261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885457" y="6569499"/>
            <a:ext cx="832261" cy="832261"/>
            <a:chOff x="0" y="0"/>
            <a:chExt cx="812800" cy="8128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812800" y="203200"/>
                  </a:lnTo>
                  <a:lnTo>
                    <a:pt x="81280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0160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 rot="5400000">
            <a:off x="-47393" y="2143884"/>
            <a:ext cx="758291" cy="663505"/>
            <a:chOff x="0" y="0"/>
            <a:chExt cx="812800" cy="7112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181782" y="1324801"/>
            <a:ext cx="9094673" cy="878240"/>
            <a:chOff x="0" y="0"/>
            <a:chExt cx="17179824" cy="165899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7179824" cy="1658993"/>
            </a:xfrm>
            <a:custGeom>
              <a:avLst/>
              <a:gdLst/>
              <a:ahLst/>
              <a:cxnLst/>
              <a:rect l="l" t="t" r="r" b="b"/>
              <a:pathLst>
                <a:path w="17179824" h="1658993">
                  <a:moveTo>
                    <a:pt x="0" y="0"/>
                  </a:moveTo>
                  <a:lnTo>
                    <a:pt x="17179824" y="0"/>
                  </a:lnTo>
                  <a:lnTo>
                    <a:pt x="17179824" y="1658993"/>
                  </a:lnTo>
                  <a:lnTo>
                    <a:pt x="0" y="1658993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9482888" y="1336883"/>
            <a:ext cx="8811275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AUTOMATISERING AV PASIENTREISER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629137" y="3344453"/>
            <a:ext cx="2131547" cy="289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6"/>
              </a:lnSpc>
              <a:spcBef>
                <a:spcPct val="0"/>
              </a:spcBef>
            </a:pPr>
            <a:r>
              <a:rPr lang="en-US" sz="1761">
                <a:solidFill>
                  <a:srgbClr val="FFFFFF"/>
                </a:solidFill>
                <a:latin typeface="Open Sans Light"/>
              </a:rPr>
              <a:t>Pasient evaluering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578600" y="3191606"/>
            <a:ext cx="2285299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6F02"/>
                </a:solidFill>
                <a:latin typeface="Open Sans Light"/>
              </a:rPr>
              <a:t>Behandlingsprogram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1960624" y="3497301"/>
            <a:ext cx="2128449" cy="289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6"/>
              </a:lnSpc>
              <a:spcBef>
                <a:spcPct val="0"/>
              </a:spcBef>
            </a:pPr>
            <a:r>
              <a:rPr lang="en-US" sz="1761">
                <a:solidFill>
                  <a:srgbClr val="FFFFFF"/>
                </a:solidFill>
                <a:latin typeface="Open Sans Light"/>
              </a:rPr>
              <a:t>Programutførelse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844849" y="6835834"/>
            <a:ext cx="2332794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6F02"/>
                </a:solidFill>
                <a:latin typeface="Open Sans Light"/>
              </a:rPr>
              <a:t>Hjemmebehandling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542341" y="6829492"/>
            <a:ext cx="2139963" cy="288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6"/>
              </a:lnSpc>
              <a:spcBef>
                <a:spcPct val="0"/>
              </a:spcBef>
            </a:pPr>
            <a:r>
              <a:rPr lang="en-US" sz="1761">
                <a:solidFill>
                  <a:srgbClr val="FFFFFF"/>
                </a:solidFill>
                <a:latin typeface="Open Sans Light"/>
              </a:rPr>
              <a:t>Ekspert verifisering</a:t>
            </a:r>
          </a:p>
        </p:txBody>
      </p:sp>
      <p:grpSp>
        <p:nvGrpSpPr>
          <p:cNvPr id="60" name="Group 60"/>
          <p:cNvGrpSpPr/>
          <p:nvPr/>
        </p:nvGrpSpPr>
        <p:grpSpPr>
          <a:xfrm rot="5400000">
            <a:off x="15481602" y="9144066"/>
            <a:ext cx="758291" cy="663505"/>
            <a:chOff x="0" y="0"/>
            <a:chExt cx="812800" cy="7112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 rot="5400000">
            <a:off x="2694559" y="9293274"/>
            <a:ext cx="417246" cy="365090"/>
            <a:chOff x="0" y="0"/>
            <a:chExt cx="812800" cy="7112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 rot="5400000">
            <a:off x="3237969" y="9293274"/>
            <a:ext cx="417246" cy="365090"/>
            <a:chOff x="0" y="0"/>
            <a:chExt cx="812800" cy="71120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69" name="Group 69"/>
          <p:cNvGrpSpPr/>
          <p:nvPr/>
        </p:nvGrpSpPr>
        <p:grpSpPr>
          <a:xfrm rot="5400000">
            <a:off x="3784034" y="9293274"/>
            <a:ext cx="417246" cy="365090"/>
            <a:chOff x="0" y="0"/>
            <a:chExt cx="812800" cy="71120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72" name="Group 72"/>
          <p:cNvGrpSpPr/>
          <p:nvPr/>
        </p:nvGrpSpPr>
        <p:grpSpPr>
          <a:xfrm rot="5400000">
            <a:off x="6518845" y="2305318"/>
            <a:ext cx="417246" cy="365090"/>
            <a:chOff x="0" y="0"/>
            <a:chExt cx="812800" cy="7112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75" name="Group 75"/>
          <p:cNvGrpSpPr/>
          <p:nvPr/>
        </p:nvGrpSpPr>
        <p:grpSpPr>
          <a:xfrm rot="5400000">
            <a:off x="10683965" y="2305318"/>
            <a:ext cx="417246" cy="365090"/>
            <a:chOff x="0" y="0"/>
            <a:chExt cx="812800" cy="711200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78" name="Group 78"/>
          <p:cNvGrpSpPr/>
          <p:nvPr/>
        </p:nvGrpSpPr>
        <p:grpSpPr>
          <a:xfrm rot="5400000">
            <a:off x="14801001" y="2305318"/>
            <a:ext cx="417246" cy="365090"/>
            <a:chOff x="0" y="0"/>
            <a:chExt cx="812800" cy="71120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81" name="Group 81"/>
          <p:cNvGrpSpPr/>
          <p:nvPr/>
        </p:nvGrpSpPr>
        <p:grpSpPr>
          <a:xfrm rot="-5400000">
            <a:off x="3782707" y="5807213"/>
            <a:ext cx="417246" cy="365090"/>
            <a:chOff x="0" y="0"/>
            <a:chExt cx="812800" cy="711200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 rot="-5400000">
            <a:off x="3239296" y="5807213"/>
            <a:ext cx="417246" cy="365090"/>
            <a:chOff x="0" y="0"/>
            <a:chExt cx="812800" cy="711200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87" name="Group 87"/>
          <p:cNvGrpSpPr/>
          <p:nvPr/>
        </p:nvGrpSpPr>
        <p:grpSpPr>
          <a:xfrm rot="-5400000">
            <a:off x="2693231" y="5807213"/>
            <a:ext cx="417246" cy="365090"/>
            <a:chOff x="0" y="0"/>
            <a:chExt cx="812800" cy="711200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90" name="Group 90"/>
          <p:cNvGrpSpPr/>
          <p:nvPr/>
        </p:nvGrpSpPr>
        <p:grpSpPr>
          <a:xfrm rot="5400000">
            <a:off x="12859498" y="9293274"/>
            <a:ext cx="417246" cy="365090"/>
            <a:chOff x="0" y="0"/>
            <a:chExt cx="812800" cy="711200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93" name="Group 93"/>
          <p:cNvGrpSpPr/>
          <p:nvPr/>
        </p:nvGrpSpPr>
        <p:grpSpPr>
          <a:xfrm rot="-5400000">
            <a:off x="12858171" y="5807213"/>
            <a:ext cx="417246" cy="365090"/>
            <a:chOff x="0" y="0"/>
            <a:chExt cx="812800" cy="711200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96" name="Freeform 96"/>
          <p:cNvSpPr/>
          <p:nvPr/>
        </p:nvSpPr>
        <p:spPr>
          <a:xfrm>
            <a:off x="13024848" y="7239844"/>
            <a:ext cx="4701983" cy="979580"/>
          </a:xfrm>
          <a:custGeom>
            <a:avLst/>
            <a:gdLst/>
            <a:ahLst/>
            <a:cxnLst/>
            <a:rect l="l" t="t" r="r" b="b"/>
            <a:pathLst>
              <a:path w="4701983" h="979580">
                <a:moveTo>
                  <a:pt x="0" y="0"/>
                </a:moveTo>
                <a:lnTo>
                  <a:pt x="4701983" y="0"/>
                </a:lnTo>
                <a:lnTo>
                  <a:pt x="4701983" y="979579"/>
                </a:lnTo>
                <a:lnTo>
                  <a:pt x="0" y="9795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7" name="Group 97"/>
          <p:cNvGrpSpPr/>
          <p:nvPr/>
        </p:nvGrpSpPr>
        <p:grpSpPr>
          <a:xfrm>
            <a:off x="26645" y="414211"/>
            <a:ext cx="7932024" cy="878240"/>
            <a:chOff x="0" y="0"/>
            <a:chExt cx="14983581" cy="1658993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14983582" cy="1658993"/>
            </a:xfrm>
            <a:custGeom>
              <a:avLst/>
              <a:gdLst/>
              <a:ahLst/>
              <a:cxnLst/>
              <a:rect l="l" t="t" r="r" b="b"/>
              <a:pathLst>
                <a:path w="14983582" h="1658993">
                  <a:moveTo>
                    <a:pt x="0" y="0"/>
                  </a:moveTo>
                  <a:lnTo>
                    <a:pt x="14983582" y="0"/>
                  </a:lnTo>
                  <a:lnTo>
                    <a:pt x="14983582" y="1658993"/>
                  </a:lnTo>
                  <a:lnTo>
                    <a:pt x="0" y="165899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9" name="TextBox 99"/>
          <p:cNvSpPr txBox="1"/>
          <p:nvPr/>
        </p:nvSpPr>
        <p:spPr>
          <a:xfrm>
            <a:off x="1569695" y="476649"/>
            <a:ext cx="6388974" cy="724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8"/>
              </a:lnSpc>
            </a:pPr>
            <a:r>
              <a:rPr lang="en-US" sz="4600">
                <a:solidFill>
                  <a:srgbClr val="FFFFFF"/>
                </a:solidFill>
                <a:latin typeface="Anton"/>
              </a:rPr>
              <a:t>BEHANDLERS KAPASITET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569695" y="1244825"/>
            <a:ext cx="6388974" cy="958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000">
                <a:solidFill>
                  <a:srgbClr val="FF6F02"/>
                </a:solidFill>
                <a:latin typeface="Anton"/>
              </a:rPr>
              <a:t>HVA GJØR STASISM?</a:t>
            </a:r>
          </a:p>
        </p:txBody>
      </p:sp>
      <p:grpSp>
        <p:nvGrpSpPr>
          <p:cNvPr id="101" name="Group 101"/>
          <p:cNvGrpSpPr/>
          <p:nvPr/>
        </p:nvGrpSpPr>
        <p:grpSpPr>
          <a:xfrm>
            <a:off x="0" y="88737"/>
            <a:ext cx="10632391" cy="83771"/>
            <a:chOff x="0" y="0"/>
            <a:chExt cx="2800301" cy="22063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2800301" cy="22063"/>
            </a:xfrm>
            <a:custGeom>
              <a:avLst/>
              <a:gdLst/>
              <a:ahLst/>
              <a:cxnLst/>
              <a:rect l="l" t="t" r="r" b="b"/>
              <a:pathLst>
                <a:path w="2800301" h="22063">
                  <a:moveTo>
                    <a:pt x="0" y="0"/>
                  </a:moveTo>
                  <a:lnTo>
                    <a:pt x="2800301" y="0"/>
                  </a:lnTo>
                  <a:lnTo>
                    <a:pt x="2800301" y="22063"/>
                  </a:lnTo>
                  <a:lnTo>
                    <a:pt x="0" y="2206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0" y="-57150"/>
              <a:ext cx="2800301" cy="792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30600" y="0"/>
            <a:ext cx="1028700" cy="10287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00189" y="1904056"/>
            <a:ext cx="10391907" cy="6741750"/>
          </a:xfrm>
          <a:custGeom>
            <a:avLst/>
            <a:gdLst/>
            <a:ahLst/>
            <a:cxnLst/>
            <a:rect l="l" t="t" r="r" b="b"/>
            <a:pathLst>
              <a:path w="10391907" h="6741750">
                <a:moveTo>
                  <a:pt x="0" y="0"/>
                </a:moveTo>
                <a:lnTo>
                  <a:pt x="10391908" y="0"/>
                </a:lnTo>
                <a:lnTo>
                  <a:pt x="10391908" y="6741750"/>
                </a:lnTo>
                <a:lnTo>
                  <a:pt x="0" y="674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352516" y="1784052"/>
            <a:ext cx="3054841" cy="771347"/>
          </a:xfrm>
          <a:custGeom>
            <a:avLst/>
            <a:gdLst/>
            <a:ahLst/>
            <a:cxnLst/>
            <a:rect l="l" t="t" r="r" b="b"/>
            <a:pathLst>
              <a:path w="3054841" h="771347">
                <a:moveTo>
                  <a:pt x="0" y="0"/>
                </a:moveTo>
                <a:lnTo>
                  <a:pt x="3054842" y="0"/>
                </a:lnTo>
                <a:lnTo>
                  <a:pt x="3054842" y="771347"/>
                </a:lnTo>
                <a:lnTo>
                  <a:pt x="0" y="7713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80396" y="7585968"/>
            <a:ext cx="1781886" cy="1781886"/>
          </a:xfrm>
          <a:custGeom>
            <a:avLst/>
            <a:gdLst/>
            <a:ahLst/>
            <a:cxnLst/>
            <a:rect l="l" t="t" r="r" b="b"/>
            <a:pathLst>
              <a:path w="1781886" h="1781886">
                <a:moveTo>
                  <a:pt x="0" y="0"/>
                </a:moveTo>
                <a:lnTo>
                  <a:pt x="1781886" y="0"/>
                </a:lnTo>
                <a:lnTo>
                  <a:pt x="1781886" y="1781886"/>
                </a:lnTo>
                <a:lnTo>
                  <a:pt x="0" y="17818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4409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0905496" y="4643106"/>
            <a:ext cx="631825" cy="631825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905496" y="5900237"/>
            <a:ext cx="631825" cy="63182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905496" y="7157367"/>
            <a:ext cx="631825" cy="631825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5443374" y="4347059"/>
            <a:ext cx="746937" cy="927872"/>
          </a:xfrm>
          <a:custGeom>
            <a:avLst/>
            <a:gdLst/>
            <a:ahLst/>
            <a:cxnLst/>
            <a:rect l="l" t="t" r="r" b="b"/>
            <a:pathLst>
              <a:path w="746937" h="927872">
                <a:moveTo>
                  <a:pt x="0" y="0"/>
                </a:moveTo>
                <a:lnTo>
                  <a:pt x="746938" y="0"/>
                </a:lnTo>
                <a:lnTo>
                  <a:pt x="746938" y="927872"/>
                </a:lnTo>
                <a:lnTo>
                  <a:pt x="0" y="9278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4549206" y="4347059"/>
            <a:ext cx="746937" cy="927872"/>
          </a:xfrm>
          <a:custGeom>
            <a:avLst/>
            <a:gdLst/>
            <a:ahLst/>
            <a:cxnLst/>
            <a:rect l="l" t="t" r="r" b="b"/>
            <a:pathLst>
              <a:path w="746937" h="927872">
                <a:moveTo>
                  <a:pt x="0" y="0"/>
                </a:moveTo>
                <a:lnTo>
                  <a:pt x="746937" y="0"/>
                </a:lnTo>
                <a:lnTo>
                  <a:pt x="746937" y="927872"/>
                </a:lnTo>
                <a:lnTo>
                  <a:pt x="0" y="9278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72470" y="4495082"/>
            <a:ext cx="746937" cy="927872"/>
          </a:xfrm>
          <a:custGeom>
            <a:avLst/>
            <a:gdLst/>
            <a:ahLst/>
            <a:cxnLst/>
            <a:rect l="l" t="t" r="r" b="b"/>
            <a:pathLst>
              <a:path w="746937" h="927872">
                <a:moveTo>
                  <a:pt x="0" y="0"/>
                </a:moveTo>
                <a:lnTo>
                  <a:pt x="746937" y="0"/>
                </a:lnTo>
                <a:lnTo>
                  <a:pt x="746937" y="927873"/>
                </a:lnTo>
                <a:lnTo>
                  <a:pt x="0" y="9278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2262282" y="4495082"/>
            <a:ext cx="746937" cy="927872"/>
          </a:xfrm>
          <a:custGeom>
            <a:avLst/>
            <a:gdLst/>
            <a:ahLst/>
            <a:cxnLst/>
            <a:rect l="l" t="t" r="r" b="b"/>
            <a:pathLst>
              <a:path w="746937" h="927872">
                <a:moveTo>
                  <a:pt x="0" y="0"/>
                </a:moveTo>
                <a:lnTo>
                  <a:pt x="746937" y="0"/>
                </a:lnTo>
                <a:lnTo>
                  <a:pt x="746937" y="927873"/>
                </a:lnTo>
                <a:lnTo>
                  <a:pt x="0" y="9278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2727615" y="5900237"/>
            <a:ext cx="746937" cy="927872"/>
          </a:xfrm>
          <a:custGeom>
            <a:avLst/>
            <a:gdLst/>
            <a:ahLst/>
            <a:cxnLst/>
            <a:rect l="l" t="t" r="r" b="b"/>
            <a:pathLst>
              <a:path w="746937" h="927872">
                <a:moveTo>
                  <a:pt x="0" y="0"/>
                </a:moveTo>
                <a:lnTo>
                  <a:pt x="746937" y="0"/>
                </a:lnTo>
                <a:lnTo>
                  <a:pt x="746937" y="927872"/>
                </a:lnTo>
                <a:lnTo>
                  <a:pt x="0" y="9278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5296143" y="3019335"/>
            <a:ext cx="746937" cy="927872"/>
          </a:xfrm>
          <a:custGeom>
            <a:avLst/>
            <a:gdLst/>
            <a:ahLst/>
            <a:cxnLst/>
            <a:rect l="l" t="t" r="r" b="b"/>
            <a:pathLst>
              <a:path w="746937" h="927872">
                <a:moveTo>
                  <a:pt x="0" y="0"/>
                </a:moveTo>
                <a:lnTo>
                  <a:pt x="746937" y="0"/>
                </a:lnTo>
                <a:lnTo>
                  <a:pt x="746937" y="927873"/>
                </a:lnTo>
                <a:lnTo>
                  <a:pt x="0" y="9278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8879937" y="5528320"/>
            <a:ext cx="746937" cy="927872"/>
          </a:xfrm>
          <a:custGeom>
            <a:avLst/>
            <a:gdLst/>
            <a:ahLst/>
            <a:cxnLst/>
            <a:rect l="l" t="t" r="r" b="b"/>
            <a:pathLst>
              <a:path w="746937" h="927872">
                <a:moveTo>
                  <a:pt x="0" y="0"/>
                </a:moveTo>
                <a:lnTo>
                  <a:pt x="746937" y="0"/>
                </a:lnTo>
                <a:lnTo>
                  <a:pt x="746937" y="927872"/>
                </a:lnTo>
                <a:lnTo>
                  <a:pt x="0" y="9278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8397063" y="6321514"/>
            <a:ext cx="746937" cy="927872"/>
          </a:xfrm>
          <a:custGeom>
            <a:avLst/>
            <a:gdLst/>
            <a:ahLst/>
            <a:cxnLst/>
            <a:rect l="l" t="t" r="r" b="b"/>
            <a:pathLst>
              <a:path w="746937" h="927872">
                <a:moveTo>
                  <a:pt x="0" y="0"/>
                </a:moveTo>
                <a:lnTo>
                  <a:pt x="746937" y="0"/>
                </a:lnTo>
                <a:lnTo>
                  <a:pt x="746937" y="927873"/>
                </a:lnTo>
                <a:lnTo>
                  <a:pt x="0" y="9278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2710204" y="4884356"/>
            <a:ext cx="5276789" cy="5177849"/>
          </a:xfrm>
          <a:custGeom>
            <a:avLst/>
            <a:gdLst/>
            <a:ahLst/>
            <a:cxnLst/>
            <a:rect l="l" t="t" r="r" b="b"/>
            <a:pathLst>
              <a:path w="5276789" h="5177849">
                <a:moveTo>
                  <a:pt x="0" y="0"/>
                </a:moveTo>
                <a:lnTo>
                  <a:pt x="5276789" y="0"/>
                </a:lnTo>
                <a:lnTo>
                  <a:pt x="5276789" y="5177848"/>
                </a:lnTo>
                <a:lnTo>
                  <a:pt x="0" y="517784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0905496" y="1435790"/>
            <a:ext cx="6353804" cy="1745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12"/>
              </a:lnSpc>
            </a:pPr>
            <a:r>
              <a:rPr lang="en-US" sz="5400">
                <a:solidFill>
                  <a:srgbClr val="FFFFFF"/>
                </a:solidFill>
                <a:latin typeface="Anton"/>
              </a:rPr>
              <a:t>GEOGRAFISKE BEGRENSNINGER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879698" y="4687500"/>
            <a:ext cx="6205440" cy="4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3"/>
              </a:lnSpc>
              <a:spcBef>
                <a:spcPct val="0"/>
              </a:spcBef>
            </a:pPr>
            <a:r>
              <a:rPr lang="en-US" sz="2995">
                <a:solidFill>
                  <a:srgbClr val="FFFFFF"/>
                </a:solidFill>
                <a:latin typeface="Open Sans"/>
              </a:rPr>
              <a:t>Tidsbruk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204480" y="379730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860648" y="5944631"/>
            <a:ext cx="5951440" cy="4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3"/>
              </a:lnSpc>
            </a:pPr>
            <a:r>
              <a:rPr lang="en-US" sz="2995">
                <a:solidFill>
                  <a:srgbClr val="FFFFFF"/>
                </a:solidFill>
                <a:latin typeface="Open Sans"/>
              </a:rPr>
              <a:t>Reisevei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60648" y="7201762"/>
            <a:ext cx="5951440" cy="4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3"/>
              </a:lnSpc>
            </a:pPr>
            <a:r>
              <a:rPr lang="en-US" sz="2995">
                <a:solidFill>
                  <a:srgbClr val="FFFFFF"/>
                </a:solidFill>
                <a:latin typeface="Open Sans Light"/>
              </a:rPr>
              <a:t>Kostnader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30600" y="0"/>
            <a:ext cx="1028700" cy="10287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1550090"/>
            <a:ext cx="10407358" cy="7156400"/>
            <a:chOff x="0" y="0"/>
            <a:chExt cx="6159500" cy="42354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59500" cy="4235450"/>
            </a:xfrm>
            <a:custGeom>
              <a:avLst/>
              <a:gdLst/>
              <a:ahLst/>
              <a:cxnLst/>
              <a:rect l="l" t="t" r="r" b="b"/>
              <a:pathLst>
                <a:path w="6159500" h="423545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-12088" r="-1208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7352516" y="1784052"/>
            <a:ext cx="3054841" cy="771347"/>
          </a:xfrm>
          <a:custGeom>
            <a:avLst/>
            <a:gdLst/>
            <a:ahLst/>
            <a:cxnLst/>
            <a:rect l="l" t="t" r="r" b="b"/>
            <a:pathLst>
              <a:path w="3054841" h="771347">
                <a:moveTo>
                  <a:pt x="0" y="0"/>
                </a:moveTo>
                <a:lnTo>
                  <a:pt x="3054842" y="0"/>
                </a:lnTo>
                <a:lnTo>
                  <a:pt x="3054842" y="771347"/>
                </a:lnTo>
                <a:lnTo>
                  <a:pt x="0" y="7713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80396" y="7585968"/>
            <a:ext cx="1781886" cy="1781886"/>
          </a:xfrm>
          <a:custGeom>
            <a:avLst/>
            <a:gdLst/>
            <a:ahLst/>
            <a:cxnLst/>
            <a:rect l="l" t="t" r="r" b="b"/>
            <a:pathLst>
              <a:path w="1781886" h="1781886">
                <a:moveTo>
                  <a:pt x="0" y="0"/>
                </a:moveTo>
                <a:lnTo>
                  <a:pt x="1781886" y="0"/>
                </a:lnTo>
                <a:lnTo>
                  <a:pt x="1781886" y="1781886"/>
                </a:lnTo>
                <a:lnTo>
                  <a:pt x="0" y="17818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64409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0905496" y="4643106"/>
            <a:ext cx="631825" cy="631825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905496" y="6114537"/>
            <a:ext cx="631825" cy="631825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905496" y="7585968"/>
            <a:ext cx="631825" cy="631825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905496" y="1454840"/>
            <a:ext cx="7382504" cy="724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7"/>
              </a:lnSpc>
            </a:pPr>
            <a:r>
              <a:rPr lang="en-US" sz="4599">
                <a:solidFill>
                  <a:srgbClr val="FFFFFF"/>
                </a:solidFill>
                <a:latin typeface="Anton"/>
              </a:rPr>
              <a:t>GEOGRAFISKE BEGRENSNINGER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79698" y="4687500"/>
            <a:ext cx="6205440" cy="4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3"/>
              </a:lnSpc>
              <a:spcBef>
                <a:spcPct val="0"/>
              </a:spcBef>
            </a:pPr>
            <a:r>
              <a:rPr lang="en-US" sz="2995">
                <a:solidFill>
                  <a:srgbClr val="FFFFFF"/>
                </a:solidFill>
                <a:latin typeface="Open Sans"/>
              </a:rPr>
              <a:t>Teknologi - telehelse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04480" y="379730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60648" y="5944631"/>
            <a:ext cx="5951440" cy="1019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3"/>
              </a:lnSpc>
            </a:pPr>
            <a:r>
              <a:rPr lang="en-US" sz="2995">
                <a:solidFill>
                  <a:srgbClr val="FFFFFF"/>
                </a:solidFill>
                <a:latin typeface="Open Sans"/>
              </a:rPr>
              <a:t>Øke effektiviteten av pasientdrevet terapi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860648" y="7630362"/>
            <a:ext cx="5951440" cy="4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3"/>
              </a:lnSpc>
            </a:pPr>
            <a:r>
              <a:rPr lang="en-US" sz="2995">
                <a:solidFill>
                  <a:srgbClr val="FFFFFF"/>
                </a:solidFill>
                <a:latin typeface="Open Sans"/>
              </a:rPr>
              <a:t>La pasienten gjøre mer hjemme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905496" y="2245843"/>
            <a:ext cx="7382504" cy="92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3"/>
              </a:lnSpc>
            </a:pPr>
            <a:r>
              <a:rPr lang="en-US" sz="5799">
                <a:solidFill>
                  <a:srgbClr val="FF6F02"/>
                </a:solidFill>
                <a:latin typeface="Anton"/>
              </a:rPr>
              <a:t>HVORDAN LØSER MAN DET?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F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84017" y="1793955"/>
            <a:ext cx="3054841" cy="771347"/>
          </a:xfrm>
          <a:custGeom>
            <a:avLst/>
            <a:gdLst/>
            <a:ahLst/>
            <a:cxnLst/>
            <a:rect l="l" t="t" r="r" b="b"/>
            <a:pathLst>
              <a:path w="3054841" h="771347">
                <a:moveTo>
                  <a:pt x="0" y="0"/>
                </a:moveTo>
                <a:lnTo>
                  <a:pt x="3054841" y="0"/>
                </a:lnTo>
                <a:lnTo>
                  <a:pt x="3054841" y="771348"/>
                </a:lnTo>
                <a:lnTo>
                  <a:pt x="0" y="771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39096" y="8175807"/>
            <a:ext cx="1781886" cy="1781886"/>
          </a:xfrm>
          <a:custGeom>
            <a:avLst/>
            <a:gdLst/>
            <a:ahLst/>
            <a:cxnLst/>
            <a:rect l="l" t="t" r="r" b="b"/>
            <a:pathLst>
              <a:path w="1781886" h="1781886">
                <a:moveTo>
                  <a:pt x="0" y="0"/>
                </a:moveTo>
                <a:lnTo>
                  <a:pt x="1781886" y="0"/>
                </a:lnTo>
                <a:lnTo>
                  <a:pt x="1781886" y="1781886"/>
                </a:lnTo>
                <a:lnTo>
                  <a:pt x="0" y="17818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962396" y="3881106"/>
            <a:ext cx="631825" cy="63182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62396" y="5230256"/>
            <a:ext cx="631825" cy="63182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62396" y="6915987"/>
            <a:ext cx="631825" cy="631825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438858" y="2037610"/>
            <a:ext cx="9849142" cy="878240"/>
            <a:chOff x="0" y="0"/>
            <a:chExt cx="18605015" cy="165899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605015" cy="1658993"/>
            </a:xfrm>
            <a:custGeom>
              <a:avLst/>
              <a:gdLst/>
              <a:ahLst/>
              <a:cxnLst/>
              <a:rect l="l" t="t" r="r" b="b"/>
              <a:pathLst>
                <a:path w="18605015" h="1658993">
                  <a:moveTo>
                    <a:pt x="0" y="0"/>
                  </a:moveTo>
                  <a:lnTo>
                    <a:pt x="18605015" y="0"/>
                  </a:lnTo>
                  <a:lnTo>
                    <a:pt x="18605015" y="1658993"/>
                  </a:lnTo>
                  <a:lnTo>
                    <a:pt x="0" y="165899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16009" y="210347"/>
            <a:ext cx="4701983" cy="979580"/>
          </a:xfrm>
          <a:custGeom>
            <a:avLst/>
            <a:gdLst/>
            <a:ahLst/>
            <a:cxnLst/>
            <a:rect l="l" t="t" r="r" b="b"/>
            <a:pathLst>
              <a:path w="4701983" h="979580">
                <a:moveTo>
                  <a:pt x="0" y="0"/>
                </a:moveTo>
                <a:lnTo>
                  <a:pt x="4701983" y="0"/>
                </a:lnTo>
                <a:lnTo>
                  <a:pt x="4701983" y="979580"/>
                </a:lnTo>
                <a:lnTo>
                  <a:pt x="0" y="9795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6344900" y="0"/>
            <a:ext cx="1028700" cy="1028700"/>
            <a:chOff x="0" y="0"/>
            <a:chExt cx="1913890" cy="19138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6544411" y="199510"/>
            <a:ext cx="629679" cy="629679"/>
          </a:xfrm>
          <a:custGeom>
            <a:avLst/>
            <a:gdLst/>
            <a:ahLst/>
            <a:cxnLst/>
            <a:rect l="l" t="t" r="r" b="b"/>
            <a:pathLst>
              <a:path w="629679" h="629679">
                <a:moveTo>
                  <a:pt x="0" y="0"/>
                </a:moveTo>
                <a:lnTo>
                  <a:pt x="629679" y="0"/>
                </a:lnTo>
                <a:lnTo>
                  <a:pt x="629679" y="629680"/>
                </a:lnTo>
                <a:lnTo>
                  <a:pt x="0" y="6296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39096" y="1793955"/>
            <a:ext cx="4410159" cy="4410159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1878526" y="4197019"/>
            <a:ext cx="5541457" cy="5115959"/>
            <a:chOff x="0" y="0"/>
            <a:chExt cx="7388610" cy="6821278"/>
          </a:xfrm>
        </p:grpSpPr>
        <p:sp>
          <p:nvSpPr>
            <p:cNvPr id="18" name="Freeform 18"/>
            <p:cNvSpPr/>
            <p:nvPr/>
          </p:nvSpPr>
          <p:spPr>
            <a:xfrm>
              <a:off x="1758810" y="984052"/>
              <a:ext cx="4475531" cy="4932950"/>
            </a:xfrm>
            <a:custGeom>
              <a:avLst/>
              <a:gdLst/>
              <a:ahLst/>
              <a:cxnLst/>
              <a:rect l="l" t="t" r="r" b="b"/>
              <a:pathLst>
                <a:path w="4475531" h="4932950">
                  <a:moveTo>
                    <a:pt x="0" y="0"/>
                  </a:moveTo>
                  <a:lnTo>
                    <a:pt x="4475531" y="0"/>
                  </a:lnTo>
                  <a:lnTo>
                    <a:pt x="4475531" y="4932950"/>
                  </a:lnTo>
                  <a:lnTo>
                    <a:pt x="0" y="493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3998408" cy="3263700"/>
            </a:xfrm>
            <a:custGeom>
              <a:avLst/>
              <a:gdLst/>
              <a:ahLst/>
              <a:cxnLst/>
              <a:rect l="l" t="t" r="r" b="b"/>
              <a:pathLst>
                <a:path w="3998408" h="3263700">
                  <a:moveTo>
                    <a:pt x="0" y="0"/>
                  </a:moveTo>
                  <a:lnTo>
                    <a:pt x="3998408" y="0"/>
                  </a:lnTo>
                  <a:lnTo>
                    <a:pt x="3998408" y="3263700"/>
                  </a:lnTo>
                  <a:lnTo>
                    <a:pt x="0" y="3263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855174" y="2397410"/>
              <a:ext cx="3533436" cy="4423868"/>
            </a:xfrm>
            <a:custGeom>
              <a:avLst/>
              <a:gdLst/>
              <a:ahLst/>
              <a:cxnLst/>
              <a:rect l="l" t="t" r="r" b="b"/>
              <a:pathLst>
                <a:path w="3533436" h="4423868">
                  <a:moveTo>
                    <a:pt x="0" y="0"/>
                  </a:moveTo>
                  <a:lnTo>
                    <a:pt x="3533436" y="0"/>
                  </a:lnTo>
                  <a:lnTo>
                    <a:pt x="3533436" y="4423868"/>
                  </a:lnTo>
                  <a:lnTo>
                    <a:pt x="0" y="4423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595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962396" y="1200840"/>
            <a:ext cx="7382504" cy="724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7"/>
              </a:lnSpc>
            </a:pPr>
            <a:r>
              <a:rPr lang="en-US" sz="4599">
                <a:solidFill>
                  <a:srgbClr val="1B1A1A"/>
                </a:solidFill>
                <a:latin typeface="Anton"/>
              </a:rPr>
              <a:t>GEOGRAFISKE BEGRENSNINGER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36598" y="3925500"/>
            <a:ext cx="7773890" cy="495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3"/>
              </a:lnSpc>
              <a:spcBef>
                <a:spcPct val="0"/>
              </a:spcBef>
            </a:pPr>
            <a:r>
              <a:rPr lang="en-US" sz="2995">
                <a:solidFill>
                  <a:srgbClr val="FFFFFF"/>
                </a:solidFill>
                <a:latin typeface="Open Sans"/>
              </a:rPr>
              <a:t>KI som veileder hjemme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917548" y="5182631"/>
            <a:ext cx="7792940" cy="1019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3"/>
              </a:lnSpc>
            </a:pPr>
            <a:r>
              <a:rPr lang="en-US" sz="2995">
                <a:solidFill>
                  <a:srgbClr val="FFFFFF"/>
                </a:solidFill>
                <a:latin typeface="Open Sans Light"/>
              </a:rPr>
              <a:t>Datainnsamling, analyse og presentasjon reduserer behov for oppmøte hos behandler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917548" y="6868362"/>
            <a:ext cx="7792940" cy="1543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3"/>
              </a:lnSpc>
            </a:pPr>
            <a:r>
              <a:rPr lang="en-US" sz="2995">
                <a:solidFill>
                  <a:srgbClr val="FFFFFF"/>
                </a:solidFill>
                <a:latin typeface="Open Sans"/>
              </a:rPr>
              <a:t>Treningsopplegg kan endres av behandler basert på empirisk data og videokonsultasjoner - trenger ikke reise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962396" y="1991843"/>
            <a:ext cx="7382504" cy="92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3"/>
              </a:lnSpc>
            </a:pPr>
            <a:r>
              <a:rPr lang="en-US" sz="5799">
                <a:solidFill>
                  <a:srgbClr val="FFFFFF"/>
                </a:solidFill>
                <a:latin typeface="Anton"/>
              </a:rPr>
              <a:t>I STASISM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267032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1B1A1A"/>
                </a:solidFill>
                <a:latin typeface="Open Sans Light"/>
              </a:rPr>
              <a:t>STASISM EHIN 2023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9548595" y="665225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3" y="0"/>
                </a:lnTo>
                <a:lnTo>
                  <a:pt x="2879013" y="726950"/>
                </a:lnTo>
                <a:lnTo>
                  <a:pt x="0" y="7269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805707" y="8607674"/>
            <a:ext cx="1679326" cy="1679326"/>
          </a:xfrm>
          <a:custGeom>
            <a:avLst/>
            <a:gdLst/>
            <a:ahLst/>
            <a:cxnLst/>
            <a:rect l="l" t="t" r="r" b="b"/>
            <a:pathLst>
              <a:path w="1679326" h="1679326">
                <a:moveTo>
                  <a:pt x="0" y="0"/>
                </a:moveTo>
                <a:lnTo>
                  <a:pt x="1679326" y="0"/>
                </a:lnTo>
                <a:lnTo>
                  <a:pt x="1679326" y="1679326"/>
                </a:lnTo>
                <a:lnTo>
                  <a:pt x="0" y="1679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3900307"/>
            <a:ext cx="885825" cy="88582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2390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028700" y="5384364"/>
            <a:ext cx="885825" cy="885825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6868422"/>
            <a:ext cx="885825" cy="885825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9144000" y="0"/>
            <a:ext cx="9144000" cy="10239451"/>
            <a:chOff x="0" y="0"/>
            <a:chExt cx="6350000" cy="71107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7110730"/>
            </a:xfrm>
            <a:custGeom>
              <a:avLst/>
              <a:gdLst/>
              <a:ahLst/>
              <a:cxnLst/>
              <a:rect l="l" t="t" r="r" b="b"/>
              <a:pathLst>
                <a:path w="6350000" h="7110730">
                  <a:moveTo>
                    <a:pt x="6350000" y="4700270"/>
                  </a:moveTo>
                  <a:lnTo>
                    <a:pt x="0" y="7110730"/>
                  </a:lnTo>
                  <a:lnTo>
                    <a:pt x="0" y="2410460"/>
                  </a:lnTo>
                  <a:lnTo>
                    <a:pt x="6350000" y="0"/>
                  </a:lnTo>
                  <a:close/>
                </a:path>
              </a:pathLst>
            </a:custGeom>
            <a:blipFill>
              <a:blip r:embed="rId8"/>
              <a:stretch>
                <a:fillRect l="-84908" r="-141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106639" y="4103507"/>
            <a:ext cx="6948232" cy="3749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Alle behandlere og pasienter er forskjellige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Mye av pasientdrevet terapi er avhengig av subjektive vurderinger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Verktøy for bevegelsesanalyse er dyre og ikke tilgjengelige for de fleste behandlere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43050" y="1660270"/>
            <a:ext cx="964853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VARIABILITET OG SUBJEKTIVITET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333680" y="0"/>
            <a:ext cx="6925620" cy="10287000"/>
            <a:chOff x="0" y="0"/>
            <a:chExt cx="4275074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5074" cy="6350000"/>
            </a:xfrm>
            <a:custGeom>
              <a:avLst/>
              <a:gdLst/>
              <a:ahLst/>
              <a:cxnLst/>
              <a:rect l="l" t="t" r="r" b="b"/>
              <a:pathLst>
                <a:path w="4275074" h="6350000">
                  <a:moveTo>
                    <a:pt x="4275074" y="0"/>
                  </a:moveTo>
                  <a:lnTo>
                    <a:pt x="2736723" y="6350000"/>
                  </a:lnTo>
                  <a:lnTo>
                    <a:pt x="0" y="6350000"/>
                  </a:lnTo>
                  <a:lnTo>
                    <a:pt x="1520444" y="0"/>
                  </a:lnTo>
                  <a:lnTo>
                    <a:pt x="4275074" y="0"/>
                  </a:lnTo>
                  <a:close/>
                </a:path>
              </a:pathLst>
            </a:custGeom>
            <a:blipFill>
              <a:blip r:embed="rId2"/>
              <a:stretch>
                <a:fillRect l="-98535" r="-985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9916895" y="5906714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3" y="0"/>
                </a:lnTo>
                <a:lnTo>
                  <a:pt x="2879013" y="726951"/>
                </a:lnTo>
                <a:lnTo>
                  <a:pt x="0" y="726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805707" y="8607674"/>
            <a:ext cx="1679326" cy="1679326"/>
          </a:xfrm>
          <a:custGeom>
            <a:avLst/>
            <a:gdLst/>
            <a:ahLst/>
            <a:cxnLst/>
            <a:rect l="l" t="t" r="r" b="b"/>
            <a:pathLst>
              <a:path w="1679326" h="1679326">
                <a:moveTo>
                  <a:pt x="0" y="0"/>
                </a:moveTo>
                <a:lnTo>
                  <a:pt x="1679326" y="0"/>
                </a:lnTo>
                <a:lnTo>
                  <a:pt x="1679326" y="1679326"/>
                </a:lnTo>
                <a:lnTo>
                  <a:pt x="0" y="1679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028700" y="3900307"/>
            <a:ext cx="885825" cy="885825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106639" y="4103507"/>
            <a:ext cx="6948232" cy="4168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Hverken kan eller bør automatisere bort mennesket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Kan bruke teknologi til å gi objektive grunnlag for subjektive valg</a:t>
            </a: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endParaRPr lang="en-US" sz="2399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3359"/>
              </a:lnSpc>
            </a:pPr>
            <a:r>
              <a:rPr lang="en-US" sz="2399">
                <a:solidFill>
                  <a:srgbClr val="FFFFFF"/>
                </a:solidFill>
                <a:latin typeface="Open Sans Bold"/>
              </a:rPr>
              <a:t>Kan bruke teknologi til å objektivt måle hva som virker - og dele det med andre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390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43050" y="1660270"/>
            <a:ext cx="964853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VARIABILITET OG SUBJEKTIVITET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28700" y="5763715"/>
            <a:ext cx="885825" cy="885825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8700" y="7503422"/>
            <a:ext cx="885825" cy="885825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543050" y="2419095"/>
            <a:ext cx="9648534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FF6F02"/>
                </a:solidFill>
                <a:latin typeface="Anton"/>
              </a:rPr>
              <a:t>HVORDAN FORBEDRER VI DET?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F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49578" y="268667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2" y="0"/>
                </a:lnTo>
                <a:lnTo>
                  <a:pt x="2879012" y="726951"/>
                </a:lnTo>
                <a:lnTo>
                  <a:pt x="0" y="726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2466720"/>
            <a:ext cx="4833224" cy="1177569"/>
            <a:chOff x="0" y="0"/>
            <a:chExt cx="9129953" cy="22244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29954" cy="2224426"/>
            </a:xfrm>
            <a:custGeom>
              <a:avLst/>
              <a:gdLst/>
              <a:ahLst/>
              <a:cxnLst/>
              <a:rect l="l" t="t" r="r" b="b"/>
              <a:pathLst>
                <a:path w="9129954" h="2224426">
                  <a:moveTo>
                    <a:pt x="0" y="0"/>
                  </a:moveTo>
                  <a:lnTo>
                    <a:pt x="9129954" y="0"/>
                  </a:lnTo>
                  <a:lnTo>
                    <a:pt x="9129954" y="2224426"/>
                  </a:lnTo>
                  <a:lnTo>
                    <a:pt x="0" y="2224426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6793009" y="142353"/>
            <a:ext cx="4701983" cy="979580"/>
          </a:xfrm>
          <a:custGeom>
            <a:avLst/>
            <a:gdLst/>
            <a:ahLst/>
            <a:cxnLst/>
            <a:rect l="l" t="t" r="r" b="b"/>
            <a:pathLst>
              <a:path w="4701983" h="979580">
                <a:moveTo>
                  <a:pt x="0" y="0"/>
                </a:moveTo>
                <a:lnTo>
                  <a:pt x="4701982" y="0"/>
                </a:lnTo>
                <a:lnTo>
                  <a:pt x="4701982" y="979579"/>
                </a:lnTo>
                <a:lnTo>
                  <a:pt x="0" y="9795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1B1A1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228210" y="199510"/>
            <a:ext cx="629679" cy="629679"/>
          </a:xfrm>
          <a:custGeom>
            <a:avLst/>
            <a:gdLst/>
            <a:ahLst/>
            <a:cxnLst/>
            <a:rect l="l" t="t" r="r" b="b"/>
            <a:pathLst>
              <a:path w="629679" h="629679">
                <a:moveTo>
                  <a:pt x="0" y="0"/>
                </a:moveTo>
                <a:lnTo>
                  <a:pt x="629680" y="0"/>
                </a:lnTo>
                <a:lnTo>
                  <a:pt x="629680" y="629680"/>
                </a:lnTo>
                <a:lnTo>
                  <a:pt x="0" y="629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9725678" y="1300950"/>
            <a:ext cx="7533622" cy="4251533"/>
          </a:xfrm>
          <a:custGeom>
            <a:avLst/>
            <a:gdLst/>
            <a:ahLst/>
            <a:cxnLst/>
            <a:rect l="l" t="t" r="r" b="b"/>
            <a:pathLst>
              <a:path w="7533622" h="4251533">
                <a:moveTo>
                  <a:pt x="0" y="0"/>
                </a:moveTo>
                <a:lnTo>
                  <a:pt x="7533622" y="0"/>
                </a:lnTo>
                <a:lnTo>
                  <a:pt x="7533622" y="4251533"/>
                </a:lnTo>
                <a:lnTo>
                  <a:pt x="0" y="42515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9725678" y="5552483"/>
            <a:ext cx="7533622" cy="4384955"/>
          </a:xfrm>
          <a:custGeom>
            <a:avLst/>
            <a:gdLst/>
            <a:ahLst/>
            <a:cxnLst/>
            <a:rect l="l" t="t" r="r" b="b"/>
            <a:pathLst>
              <a:path w="7533622" h="4384955">
                <a:moveTo>
                  <a:pt x="0" y="0"/>
                </a:moveTo>
                <a:lnTo>
                  <a:pt x="7533622" y="0"/>
                </a:lnTo>
                <a:lnTo>
                  <a:pt x="7533622" y="4384954"/>
                </a:lnTo>
                <a:lnTo>
                  <a:pt x="0" y="43849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0" y="8981854"/>
            <a:ext cx="1300503" cy="1300503"/>
          </a:xfrm>
          <a:custGeom>
            <a:avLst/>
            <a:gdLst/>
            <a:ahLst/>
            <a:cxnLst/>
            <a:rect l="l" t="t" r="r" b="b"/>
            <a:pathLst>
              <a:path w="1300503" h="1300503">
                <a:moveTo>
                  <a:pt x="0" y="0"/>
                </a:moveTo>
                <a:lnTo>
                  <a:pt x="1300503" y="0"/>
                </a:lnTo>
                <a:lnTo>
                  <a:pt x="1300503" y="1300503"/>
                </a:lnTo>
                <a:lnTo>
                  <a:pt x="0" y="13005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543050" y="1660270"/>
            <a:ext cx="9648534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</a:pPr>
            <a:r>
              <a:rPr lang="en-US" sz="5000">
                <a:solidFill>
                  <a:srgbClr val="1B1A1A"/>
                </a:solidFill>
                <a:latin typeface="Anton"/>
              </a:rPr>
              <a:t>VARIABILITET OG SUBJEKTIVITET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43050" y="2535874"/>
            <a:ext cx="9648534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FFFFFF"/>
                </a:solidFill>
                <a:latin typeface="Anton"/>
              </a:rPr>
              <a:t>I STASISM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79326" y="4192853"/>
            <a:ext cx="7589740" cy="363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Nøyaktig og detaljert innsamling avbevegelsesdata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1037" y="3925265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FFFF"/>
                </a:solidFill>
                <a:latin typeface="Open Sans Bold"/>
              </a:rPr>
              <a:t>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60276" y="5449983"/>
            <a:ext cx="7457011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Data tilgjengelig for forskning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1987" y="5198824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FFFF"/>
                </a:solidFill>
                <a:latin typeface="Open Sans Bold"/>
              </a:rPr>
              <a:t>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60276" y="6936184"/>
            <a:ext cx="7457011" cy="761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Behandlere kan dele program som virker for deres pasienter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01987" y="6640359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FFFF"/>
                </a:solidFill>
                <a:latin typeface="Open Sans Bold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41226" y="8193314"/>
            <a:ext cx="7476061" cy="37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Enkelt å objektivt sammenligne forskjellige behandlinger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01987" y="7910432"/>
            <a:ext cx="520833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FFFFFF"/>
                </a:solidFill>
                <a:latin typeface="Open Sans Bold"/>
              </a:rPr>
              <a:t>4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1B1A1A"/>
                </a:solidFill>
                <a:latin typeface="Open Sans Light"/>
              </a:rPr>
              <a:t>STASISM EHIN 2023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253662" y="632143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2" y="0"/>
                </a:lnTo>
                <a:lnTo>
                  <a:pt x="2879012" y="726950"/>
                </a:lnTo>
                <a:lnTo>
                  <a:pt x="0" y="7269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725442" y="1646513"/>
            <a:ext cx="7562558" cy="7189762"/>
          </a:xfrm>
          <a:custGeom>
            <a:avLst/>
            <a:gdLst/>
            <a:ahLst/>
            <a:cxnLst/>
            <a:rect l="l" t="t" r="r" b="b"/>
            <a:pathLst>
              <a:path w="7562558" h="7189762">
                <a:moveTo>
                  <a:pt x="0" y="0"/>
                </a:moveTo>
                <a:lnTo>
                  <a:pt x="7562558" y="0"/>
                </a:lnTo>
                <a:lnTo>
                  <a:pt x="7562558" y="7189761"/>
                </a:lnTo>
                <a:lnTo>
                  <a:pt x="0" y="7189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254" r="-4976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274717" y="8836274"/>
            <a:ext cx="1450726" cy="1450726"/>
          </a:xfrm>
          <a:custGeom>
            <a:avLst/>
            <a:gdLst/>
            <a:ahLst/>
            <a:cxnLst/>
            <a:rect l="l" t="t" r="r" b="b"/>
            <a:pathLst>
              <a:path w="1450726" h="1450726">
                <a:moveTo>
                  <a:pt x="0" y="0"/>
                </a:moveTo>
                <a:lnTo>
                  <a:pt x="1450725" y="0"/>
                </a:lnTo>
                <a:lnTo>
                  <a:pt x="1450725" y="1450726"/>
                </a:lnTo>
                <a:lnTo>
                  <a:pt x="0" y="14507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39047" y="210347"/>
            <a:ext cx="608005" cy="608005"/>
          </a:xfrm>
          <a:custGeom>
            <a:avLst/>
            <a:gdLst/>
            <a:ahLst/>
            <a:cxnLst/>
            <a:rect l="l" t="t" r="r" b="b"/>
            <a:pathLst>
              <a:path w="608005" h="608005">
                <a:moveTo>
                  <a:pt x="0" y="0"/>
                </a:moveTo>
                <a:lnTo>
                  <a:pt x="608006" y="0"/>
                </a:lnTo>
                <a:lnTo>
                  <a:pt x="608006" y="608006"/>
                </a:lnTo>
                <a:lnTo>
                  <a:pt x="0" y="6080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0" y="1646513"/>
            <a:ext cx="10725442" cy="878240"/>
            <a:chOff x="0" y="0"/>
            <a:chExt cx="20260344" cy="16589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260343" cy="1658993"/>
            </a:xfrm>
            <a:custGeom>
              <a:avLst/>
              <a:gdLst/>
              <a:ahLst/>
              <a:cxnLst/>
              <a:rect l="l" t="t" r="r" b="b"/>
              <a:pathLst>
                <a:path w="20260343" h="1658993">
                  <a:moveTo>
                    <a:pt x="0" y="0"/>
                  </a:moveTo>
                  <a:lnTo>
                    <a:pt x="20260343" y="0"/>
                  </a:lnTo>
                  <a:lnTo>
                    <a:pt x="20260343" y="1658993"/>
                  </a:lnTo>
                  <a:lnTo>
                    <a:pt x="0" y="1658993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6068810" y="301749"/>
            <a:ext cx="6150379" cy="1281329"/>
          </a:xfrm>
          <a:custGeom>
            <a:avLst/>
            <a:gdLst/>
            <a:ahLst/>
            <a:cxnLst/>
            <a:rect l="l" t="t" r="r" b="b"/>
            <a:pathLst>
              <a:path w="6150379" h="1281329">
                <a:moveTo>
                  <a:pt x="0" y="0"/>
                </a:moveTo>
                <a:lnTo>
                  <a:pt x="6150380" y="0"/>
                </a:lnTo>
                <a:lnTo>
                  <a:pt x="6150380" y="1281329"/>
                </a:lnTo>
                <a:lnTo>
                  <a:pt x="0" y="128132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089620" y="2836858"/>
            <a:ext cx="371475" cy="371475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65010" y="4196963"/>
            <a:ext cx="371475" cy="371475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89620" y="5580189"/>
            <a:ext cx="371475" cy="371475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6F0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646594" y="7167850"/>
            <a:ext cx="1579782" cy="1475121"/>
          </a:xfrm>
          <a:custGeom>
            <a:avLst/>
            <a:gdLst/>
            <a:ahLst/>
            <a:cxnLst/>
            <a:rect l="l" t="t" r="r" b="b"/>
            <a:pathLst>
              <a:path w="1579782" h="1475121">
                <a:moveTo>
                  <a:pt x="0" y="0"/>
                </a:moveTo>
                <a:lnTo>
                  <a:pt x="1579782" y="0"/>
                </a:lnTo>
                <a:lnTo>
                  <a:pt x="1579782" y="1475121"/>
                </a:lnTo>
                <a:lnTo>
                  <a:pt x="0" y="14751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299977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83749" y="1658933"/>
            <a:ext cx="4708235" cy="80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5000">
                <a:solidFill>
                  <a:srgbClr val="FFFFFF"/>
                </a:solidFill>
                <a:latin typeface="Anton"/>
              </a:rPr>
              <a:t>HISTORIKK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42349" y="2798758"/>
            <a:ext cx="7589740" cy="363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Stasism startet som et produkt for CP-pasienter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23299" y="4055889"/>
            <a:ext cx="7457011" cy="1151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Forskning, pilotprosjekter og tilbakemelding fra fagmiljø har vist oss at de problemene vi løser er generelle - ikke bare for CP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23299" y="5542089"/>
            <a:ext cx="7457011" cy="761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3"/>
              </a:lnSpc>
              <a:spcBef>
                <a:spcPct val="0"/>
              </a:spcBef>
            </a:pPr>
            <a:r>
              <a:rPr lang="en-US" sz="2195">
                <a:solidFill>
                  <a:srgbClr val="FFFFFF"/>
                </a:solidFill>
                <a:latin typeface="Open Sans"/>
              </a:rPr>
              <a:t>Produktet er nå et generelt telehelse-produkt, med fokus på utfordringer høyt på lista til WHO og EU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783749" y="6920820"/>
            <a:ext cx="7476061" cy="193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033" lvl="1" indent="-237017">
              <a:lnSpc>
                <a:spcPts val="3073"/>
              </a:lnSpc>
              <a:buFont typeface="Arial"/>
              <a:buChar char="•"/>
            </a:pPr>
            <a:r>
              <a:rPr lang="en-US" sz="2195">
                <a:solidFill>
                  <a:srgbClr val="FF6F02"/>
                </a:solidFill>
                <a:latin typeface="Open Sans"/>
              </a:rPr>
              <a:t>Tilgang til rehabilitering for rurale områder</a:t>
            </a:r>
          </a:p>
          <a:p>
            <a:pPr>
              <a:lnSpc>
                <a:spcPts val="3073"/>
              </a:lnSpc>
            </a:pPr>
            <a:endParaRPr lang="en-US" sz="2195">
              <a:solidFill>
                <a:srgbClr val="FF6F02"/>
              </a:solidFill>
              <a:latin typeface="Open Sans"/>
            </a:endParaRPr>
          </a:p>
          <a:p>
            <a:pPr marL="474033" lvl="1" indent="-237017">
              <a:lnSpc>
                <a:spcPts val="3073"/>
              </a:lnSpc>
              <a:buFont typeface="Arial"/>
              <a:buChar char="•"/>
            </a:pPr>
            <a:r>
              <a:rPr lang="en-US" sz="2195">
                <a:solidFill>
                  <a:srgbClr val="FF6F02"/>
                </a:solidFill>
                <a:latin typeface="Open Sans"/>
              </a:rPr>
              <a:t>Tilgang til rehabilitering for lavinntektsdemografier</a:t>
            </a:r>
          </a:p>
          <a:p>
            <a:pPr>
              <a:lnSpc>
                <a:spcPts val="3073"/>
              </a:lnSpc>
            </a:pPr>
            <a:endParaRPr lang="en-US" sz="2195">
              <a:solidFill>
                <a:srgbClr val="FF6F02"/>
              </a:solidFill>
              <a:latin typeface="Open Sans"/>
            </a:endParaRPr>
          </a:p>
          <a:p>
            <a:pPr marL="474033" lvl="1" indent="-237017">
              <a:lnSpc>
                <a:spcPts val="3073"/>
              </a:lnSpc>
              <a:spcBef>
                <a:spcPct val="0"/>
              </a:spcBef>
              <a:buFont typeface="Arial"/>
              <a:buChar char="•"/>
            </a:pPr>
            <a:r>
              <a:rPr lang="en-US" sz="2195">
                <a:solidFill>
                  <a:srgbClr val="FF6F02"/>
                </a:solidFill>
                <a:latin typeface="Open Sans"/>
              </a:rPr>
              <a:t>Sosial ekskludering av funksjonsnedsatte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F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028700" cy="1028700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001000" y="0"/>
            <a:ext cx="10287000" cy="1028700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2"/>
              <a:stretch>
                <a:fillRect l="-500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9365790" y="6873602"/>
            <a:ext cx="2879013" cy="726951"/>
          </a:xfrm>
          <a:custGeom>
            <a:avLst/>
            <a:gdLst/>
            <a:ahLst/>
            <a:cxnLst/>
            <a:rect l="l" t="t" r="r" b="b"/>
            <a:pathLst>
              <a:path w="2879013" h="726951">
                <a:moveTo>
                  <a:pt x="0" y="0"/>
                </a:moveTo>
                <a:lnTo>
                  <a:pt x="2879012" y="0"/>
                </a:lnTo>
                <a:lnTo>
                  <a:pt x="2879012" y="726950"/>
                </a:lnTo>
                <a:lnTo>
                  <a:pt x="0" y="7269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742950" y="8764956"/>
            <a:ext cx="7467140" cy="781311"/>
            <a:chOff x="0" y="0"/>
            <a:chExt cx="17825793" cy="18651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825794" cy="1865170"/>
            </a:xfrm>
            <a:custGeom>
              <a:avLst/>
              <a:gdLst/>
              <a:ahLst/>
              <a:cxnLst/>
              <a:rect l="l" t="t" r="r" b="b"/>
              <a:pathLst>
                <a:path w="17825794" h="1865170">
                  <a:moveTo>
                    <a:pt x="0" y="0"/>
                  </a:moveTo>
                  <a:lnTo>
                    <a:pt x="17825794" y="0"/>
                  </a:lnTo>
                  <a:lnTo>
                    <a:pt x="17825794" y="1865170"/>
                  </a:lnTo>
                  <a:lnTo>
                    <a:pt x="0" y="18651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5704533" y="396557"/>
            <a:ext cx="6878933" cy="1433111"/>
          </a:xfrm>
          <a:custGeom>
            <a:avLst/>
            <a:gdLst/>
            <a:ahLst/>
            <a:cxnLst/>
            <a:rect l="l" t="t" r="r" b="b"/>
            <a:pathLst>
              <a:path w="6878933" h="1433111">
                <a:moveTo>
                  <a:pt x="0" y="0"/>
                </a:moveTo>
                <a:lnTo>
                  <a:pt x="6878934" y="0"/>
                </a:lnTo>
                <a:lnTo>
                  <a:pt x="6878934" y="1433112"/>
                </a:lnTo>
                <a:lnTo>
                  <a:pt x="0" y="14331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0" y="2398215"/>
            <a:ext cx="5093968" cy="1177569"/>
            <a:chOff x="0" y="0"/>
            <a:chExt cx="9622497" cy="22244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622497" cy="2224426"/>
            </a:xfrm>
            <a:custGeom>
              <a:avLst/>
              <a:gdLst/>
              <a:ahLst/>
              <a:cxnLst/>
              <a:rect l="l" t="t" r="r" b="b"/>
              <a:pathLst>
                <a:path w="9622497" h="2224426">
                  <a:moveTo>
                    <a:pt x="0" y="0"/>
                  </a:moveTo>
                  <a:lnTo>
                    <a:pt x="9622497" y="0"/>
                  </a:lnTo>
                  <a:lnTo>
                    <a:pt x="9622497" y="2224426"/>
                  </a:lnTo>
                  <a:lnTo>
                    <a:pt x="0" y="2224426"/>
                  </a:ln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42950" y="2441528"/>
            <a:ext cx="5371586" cy="104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7"/>
              </a:lnSpc>
            </a:pPr>
            <a:r>
              <a:rPr lang="en-US" sz="6560">
                <a:solidFill>
                  <a:srgbClr val="FFFFFF"/>
                </a:solidFill>
                <a:latin typeface="Anton"/>
              </a:rPr>
              <a:t>VEIEN VIDERE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2950" y="8049311"/>
            <a:ext cx="6044686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Open Sans"/>
              </a:rPr>
              <a:t>Mer informasjon på stasism.com/EHIN2023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2950" y="9008355"/>
            <a:ext cx="2685793" cy="29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6F02"/>
                </a:solidFill>
                <a:latin typeface="Open Sans Bold"/>
              </a:rPr>
              <a:t>KONTAKT MEG PÅ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2950" y="4249927"/>
            <a:ext cx="6044686" cy="769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23"/>
              </a:lnSpc>
            </a:pPr>
            <a:r>
              <a:rPr lang="en-US" sz="2629">
                <a:solidFill>
                  <a:srgbClr val="FFFFFF"/>
                </a:solidFill>
                <a:latin typeface="Open Sans Bold"/>
              </a:rPr>
              <a:t>PÅGÅENDE UTRULLING HOS FØRSTE PILOTKUNDE - </a:t>
            </a:r>
          </a:p>
        </p:txBody>
      </p:sp>
      <p:sp>
        <p:nvSpPr>
          <p:cNvPr id="16" name="Freeform 16"/>
          <p:cNvSpPr/>
          <p:nvPr/>
        </p:nvSpPr>
        <p:spPr>
          <a:xfrm>
            <a:off x="1228210" y="199510"/>
            <a:ext cx="629679" cy="629679"/>
          </a:xfrm>
          <a:custGeom>
            <a:avLst/>
            <a:gdLst/>
            <a:ahLst/>
            <a:cxnLst/>
            <a:rect l="l" t="t" r="r" b="b"/>
            <a:pathLst>
              <a:path w="629679" h="629679">
                <a:moveTo>
                  <a:pt x="0" y="0"/>
                </a:moveTo>
                <a:lnTo>
                  <a:pt x="629680" y="0"/>
                </a:lnTo>
                <a:lnTo>
                  <a:pt x="629680" y="629680"/>
                </a:lnTo>
                <a:lnTo>
                  <a:pt x="0" y="6296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280360" y="8983209"/>
            <a:ext cx="3720640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6F02"/>
                </a:solidFill>
                <a:latin typeface="Open Sans"/>
              </a:rPr>
              <a:t>kjetil.helland@stasism.com</a:t>
            </a:r>
          </a:p>
        </p:txBody>
      </p:sp>
      <p:sp>
        <p:nvSpPr>
          <p:cNvPr id="18" name="Freeform 18"/>
          <p:cNvSpPr/>
          <p:nvPr/>
        </p:nvSpPr>
        <p:spPr>
          <a:xfrm>
            <a:off x="3753053" y="9036930"/>
            <a:ext cx="373702" cy="287411"/>
          </a:xfrm>
          <a:custGeom>
            <a:avLst/>
            <a:gdLst/>
            <a:ahLst/>
            <a:cxnLst/>
            <a:rect l="l" t="t" r="r" b="b"/>
            <a:pathLst>
              <a:path w="373702" h="287411">
                <a:moveTo>
                  <a:pt x="0" y="0"/>
                </a:moveTo>
                <a:lnTo>
                  <a:pt x="373702" y="0"/>
                </a:lnTo>
                <a:lnTo>
                  <a:pt x="373702" y="287411"/>
                </a:lnTo>
                <a:lnTo>
                  <a:pt x="0" y="2874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3111243" y="4636827"/>
            <a:ext cx="3676393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Open Sans"/>
              </a:rPr>
              <a:t>Multinasjonalt selskap med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2950" y="5913170"/>
            <a:ext cx="6044686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Open Sans"/>
              </a:rPr>
              <a:t>Lanseres kommersielt Q1 2024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2950" y="6590715"/>
            <a:ext cx="7600950" cy="1153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Open Sans"/>
              </a:rPr>
              <a:t>Pågående og planlagt forskningssamarbeid med universiteter og forskere i bl.a. Belgia, Spania, Nederland, Canada og Ukraina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576318" y="367982"/>
            <a:ext cx="2670049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329">
                <a:solidFill>
                  <a:srgbClr val="FFFFFF"/>
                </a:solidFill>
                <a:latin typeface="Open Sans Light"/>
              </a:rPr>
              <a:t>STASISM EHIN 2023</a:t>
            </a:r>
          </a:p>
        </p:txBody>
      </p:sp>
      <p:sp>
        <p:nvSpPr>
          <p:cNvPr id="23" name="Freeform 23"/>
          <p:cNvSpPr/>
          <p:nvPr/>
        </p:nvSpPr>
        <p:spPr>
          <a:xfrm>
            <a:off x="16608674" y="8607674"/>
            <a:ext cx="1679326" cy="1679326"/>
          </a:xfrm>
          <a:custGeom>
            <a:avLst/>
            <a:gdLst/>
            <a:ahLst/>
            <a:cxnLst/>
            <a:rect l="l" t="t" r="r" b="b"/>
            <a:pathLst>
              <a:path w="1679326" h="1679326">
                <a:moveTo>
                  <a:pt x="0" y="0"/>
                </a:moveTo>
                <a:lnTo>
                  <a:pt x="1679326" y="0"/>
                </a:lnTo>
                <a:lnTo>
                  <a:pt x="1679326" y="1679326"/>
                </a:lnTo>
                <a:lnTo>
                  <a:pt x="0" y="167932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590</Words>
  <Application>Microsoft Office PowerPoint</Application>
  <PresentationFormat>Custom</PresentationFormat>
  <Paragraphs>179</Paragraphs>
  <Slides>23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Open Sans Light</vt:lpstr>
      <vt:lpstr>Anton</vt:lpstr>
      <vt:lpstr>Open Sans</vt:lpstr>
      <vt:lpstr>Calibri</vt:lpstr>
      <vt:lpstr>Arial</vt:lpstr>
      <vt:lpstr>Open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EHIN 2023 Presentation</dc:title>
  <cp:lastModifiedBy>Lefteris Notas</cp:lastModifiedBy>
  <cp:revision>1</cp:revision>
  <dcterms:created xsi:type="dcterms:W3CDTF">2006-08-16T00:00:00Z</dcterms:created>
  <dcterms:modified xsi:type="dcterms:W3CDTF">2023-11-02T19:07:20Z</dcterms:modified>
  <dc:identifier>DAFy8WDXD5c</dc:identifier>
</cp:coreProperties>
</file>